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notesSlides/notesSlide2.xml" ContentType="application/vnd.openxmlformats-officedocument.presentationml.notesSlide+xml"/>
  <Override PartName="/ppt/charts/chart4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4"/>
  </p:notesMasterIdLst>
  <p:sldIdLst>
    <p:sldId id="256" r:id="rId3"/>
    <p:sldId id="323" r:id="rId4"/>
    <p:sldId id="317" r:id="rId5"/>
    <p:sldId id="318" r:id="rId6"/>
    <p:sldId id="313" r:id="rId7"/>
    <p:sldId id="315" r:id="rId8"/>
    <p:sldId id="325" r:id="rId9"/>
    <p:sldId id="320" r:id="rId10"/>
    <p:sldId id="321" r:id="rId11"/>
    <p:sldId id="322" r:id="rId12"/>
    <p:sldId id="324" r:id="rId13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F6FE"/>
    <a:srgbClr val="2B7885"/>
    <a:srgbClr val="F1FCFE"/>
    <a:srgbClr val="6BC5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35" autoAdjust="0"/>
    <p:restoredTop sz="98514" autoAdjust="0"/>
  </p:normalViewPr>
  <p:slideViewPr>
    <p:cSldViewPr snapToGrid="0">
      <p:cViewPr varScale="1">
        <p:scale>
          <a:sx n="109" d="100"/>
          <a:sy n="109" d="100"/>
        </p:scale>
        <p:origin x="1578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>
                <a:solidFill>
                  <a:srgbClr val="002060"/>
                </a:solidFill>
                <a:latin typeface="Franklin Gothic Medium" panose="020B0603020102020204" pitchFamily="34" charset="0"/>
              </a:defRPr>
            </a:pPr>
            <a:r>
              <a:rPr lang="ru-RU" sz="1600" dirty="0" smtClean="0">
                <a:solidFill>
                  <a:srgbClr val="002060"/>
                </a:solidFill>
                <a:latin typeface="Franklin Gothic Medium" panose="020B0603020102020204" pitchFamily="34" charset="0"/>
              </a:rPr>
              <a:t>Естественное</a:t>
            </a:r>
            <a:r>
              <a:rPr lang="ru-RU" sz="1600" baseline="0" dirty="0" smtClean="0">
                <a:solidFill>
                  <a:srgbClr val="002060"/>
                </a:solidFill>
                <a:latin typeface="Franklin Gothic Medium" panose="020B0603020102020204" pitchFamily="34" charset="0"/>
              </a:rPr>
              <a:t> движение</a:t>
            </a:r>
            <a:endParaRPr lang="ru-RU" sz="1600" dirty="0">
              <a:solidFill>
                <a:srgbClr val="002060"/>
              </a:solidFill>
              <a:latin typeface="Franklin Gothic Medium" panose="020B0603020102020204" pitchFamily="34" charset="0"/>
            </a:endParaRPr>
          </a:p>
        </c:rich>
      </c:tx>
      <c:layout>
        <c:manualLayout>
          <c:xMode val="edge"/>
          <c:yMode val="edge"/>
          <c:x val="0.28191389724281884"/>
          <c:y val="1.128666499785968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33750045292391206"/>
          <c:y val="0.13675498012984108"/>
          <c:w val="0.88875167716407566"/>
          <c:h val="0.4184020037533345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родившихся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2016 год</c:v>
                </c:pt>
                <c:pt idx="1">
                  <c:v>2017 год</c:v>
                </c:pt>
                <c:pt idx="2">
                  <c:v>2018 год</c:v>
                </c:pt>
              </c:strCache>
            </c:strRef>
          </c:cat>
          <c:val>
            <c:numRef>
              <c:f>Лист1!$B$2:$B$4</c:f>
              <c:numCache>
                <c:formatCode>#,##0</c:formatCode>
                <c:ptCount val="3"/>
                <c:pt idx="0">
                  <c:v>25639</c:v>
                </c:pt>
                <c:pt idx="1">
                  <c:v>23299</c:v>
                </c:pt>
                <c:pt idx="2">
                  <c:v>22436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количество умерших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2016 год</c:v>
                </c:pt>
                <c:pt idx="1">
                  <c:v>2017 год</c:v>
                </c:pt>
                <c:pt idx="2">
                  <c:v>2018 год</c:v>
                </c:pt>
              </c:strCache>
            </c:strRef>
          </c:cat>
          <c:val>
            <c:numRef>
              <c:f>Лист1!$C$2:$C$4</c:f>
              <c:numCache>
                <c:formatCode>#,##0</c:formatCode>
                <c:ptCount val="3"/>
                <c:pt idx="0">
                  <c:v>10180</c:v>
                </c:pt>
                <c:pt idx="1">
                  <c:v>10237</c:v>
                </c:pt>
                <c:pt idx="2">
                  <c:v>10353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1323624"/>
        <c:axId val="221324016"/>
      </c:barChart>
      <c:lineChart>
        <c:grouping val="standard"/>
        <c:varyColors val="0"/>
        <c:ser>
          <c:idx val="2"/>
          <c:order val="2"/>
          <c:tx>
            <c:strRef>
              <c:f>Лист1!$D$1</c:f>
              <c:strCache>
                <c:ptCount val="1"/>
                <c:pt idx="0">
                  <c:v>естественный прирост</c:v>
                </c:pt>
              </c:strCache>
            </c:strRef>
          </c:tx>
          <c:spPr>
            <a:ln>
              <a:solidFill>
                <a:srgbClr val="FFC000"/>
              </a:solidFill>
            </a:ln>
          </c:spPr>
          <c:marker>
            <c:spPr>
              <a:solidFill>
                <a:srgbClr val="FFC000"/>
              </a:solidFill>
              <a:ln>
                <a:solidFill>
                  <a:srgbClr val="FFC000"/>
                </a:solidFill>
              </a:ln>
            </c:spPr>
          </c:marker>
          <c:cat>
            <c:strRef>
              <c:f>Лист1!$A$2:$A$4</c:f>
              <c:strCache>
                <c:ptCount val="3"/>
                <c:pt idx="0">
                  <c:v>2016 год</c:v>
                </c:pt>
                <c:pt idx="1">
                  <c:v>2017 год</c:v>
                </c:pt>
                <c:pt idx="2">
                  <c:v>2018 год</c:v>
                </c:pt>
              </c:strCache>
            </c:strRef>
          </c:cat>
          <c:val>
            <c:numRef>
              <c:f>Лист1!$D$2:$D$4</c:f>
              <c:numCache>
                <c:formatCode>#,##0</c:formatCode>
                <c:ptCount val="3"/>
                <c:pt idx="0">
                  <c:v>15459</c:v>
                </c:pt>
                <c:pt idx="1">
                  <c:v>13039</c:v>
                </c:pt>
                <c:pt idx="2">
                  <c:v>12083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1323624"/>
        <c:axId val="221324016"/>
      </c:lineChart>
      <c:catAx>
        <c:axId val="2213236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221324016"/>
        <c:crosses val="autoZero"/>
        <c:auto val="1"/>
        <c:lblAlgn val="ctr"/>
        <c:lblOffset val="100"/>
        <c:noMultiLvlLbl val="0"/>
      </c:catAx>
      <c:valAx>
        <c:axId val="221324016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extTo"/>
        <c:crossAx val="221323624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200">
                <a:solidFill>
                  <a:srgbClr val="002060"/>
                </a:solidFill>
                <a:latin typeface="Franklin Gothic Medium" panose="020B0603020102020204" pitchFamily="34" charset="0"/>
              </a:defRPr>
            </a:pPr>
            <a:endParaRPr lang="ru-RU"/>
          </a:p>
        </c:txPr>
      </c:dTable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>
                <a:solidFill>
                  <a:srgbClr val="002060"/>
                </a:solidFill>
                <a:latin typeface="Franklin Gothic Medium" panose="020B0603020102020204" pitchFamily="34" charset="0"/>
              </a:defRPr>
            </a:pPr>
            <a:r>
              <a:rPr lang="ru-RU" dirty="0" smtClean="0">
                <a:solidFill>
                  <a:srgbClr val="002060"/>
                </a:solidFill>
                <a:latin typeface="Franklin Gothic Medium" panose="020B0603020102020204" pitchFamily="34" charset="0"/>
              </a:rPr>
              <a:t>Многодетные</a:t>
            </a:r>
            <a:r>
              <a:rPr lang="ru-RU" baseline="0" dirty="0" smtClean="0">
                <a:solidFill>
                  <a:srgbClr val="002060"/>
                </a:solidFill>
                <a:latin typeface="Franklin Gothic Medium" panose="020B0603020102020204" pitchFamily="34" charset="0"/>
              </a:rPr>
              <a:t> семьи</a:t>
            </a:r>
            <a:endParaRPr lang="ru-RU" dirty="0">
              <a:solidFill>
                <a:srgbClr val="002060"/>
              </a:solidFill>
              <a:latin typeface="Franklin Gothic Medium" panose="020B0603020102020204" pitchFamily="34" charset="0"/>
            </a:endParaRPr>
          </a:p>
        </c:rich>
      </c:tx>
      <c:layout>
        <c:manualLayout>
          <c:xMode val="edge"/>
          <c:yMode val="edge"/>
          <c:x val="0.3795624089247972"/>
          <c:y val="2.9394882050142578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2.6701560273277185E-2"/>
          <c:y val="0.12150771827821601"/>
          <c:w val="0.60512421757722779"/>
          <c:h val="0.7257040884346184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многодетные семьи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2.2264775278876534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4843183519251025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8.90591011155056E-3"/>
                  <c:y val="-4.766737629752855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>
                    <a:latin typeface="Franklin Gothic Medium" panose="020B06030201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2016 год</c:v>
                </c:pt>
                <c:pt idx="1">
                  <c:v>2017 год</c:v>
                </c:pt>
                <c:pt idx="2">
                  <c:v>2018 год</c:v>
                </c:pt>
              </c:strCache>
            </c:strRef>
          </c:cat>
          <c:val>
            <c:numRef>
              <c:f>Лист1!$B$2:$B$4</c:f>
              <c:numCache>
                <c:formatCode>#,##0</c:formatCode>
                <c:ptCount val="3"/>
                <c:pt idx="0">
                  <c:v>23390</c:v>
                </c:pt>
                <c:pt idx="1">
                  <c:v>25744</c:v>
                </c:pt>
                <c:pt idx="2">
                  <c:v>30331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семьи с 3-мя детьми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4843183519251025E-2"/>
                  <c:y val="-4.766737629752850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4843183519251025E-2"/>
                  <c:y val="-1.43002128892585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3358865167325921E-2"/>
                  <c:y val="-1.43002128892585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>
                    <a:latin typeface="Franklin Gothic Medium" panose="020B06030201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2016 год</c:v>
                </c:pt>
                <c:pt idx="1">
                  <c:v>2017 год</c:v>
                </c:pt>
                <c:pt idx="2">
                  <c:v>2018 год</c:v>
                </c:pt>
              </c:strCache>
            </c:strRef>
          </c:cat>
          <c:val>
            <c:numRef>
              <c:f>Лист1!$C$2:$C$4</c:f>
              <c:numCache>
                <c:formatCode>#,##0</c:formatCode>
                <c:ptCount val="3"/>
                <c:pt idx="0">
                  <c:v>19680</c:v>
                </c:pt>
                <c:pt idx="1">
                  <c:v>21564</c:v>
                </c:pt>
                <c:pt idx="2">
                  <c:v>25162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семьия с 4-мя детьми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5.9372734077004097E-3"/>
                  <c:y val="-1.906695051901140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5.9372734077004097E-3"/>
                  <c:y val="-3.813427637169443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1874546815400819E-2"/>
                  <c:y val="-4.290063866777556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>
                    <a:latin typeface="Franklin Gothic Medium" panose="020B06030201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2016 год</c:v>
                </c:pt>
                <c:pt idx="1">
                  <c:v>2017 год</c:v>
                </c:pt>
                <c:pt idx="2">
                  <c:v>2018 год</c:v>
                </c:pt>
              </c:strCache>
            </c:strRef>
          </c:cat>
          <c:val>
            <c:numRef>
              <c:f>Лист1!$D$2:$D$4</c:f>
              <c:numCache>
                <c:formatCode>#,##0</c:formatCode>
                <c:ptCount val="3"/>
                <c:pt idx="0">
                  <c:v>2855</c:v>
                </c:pt>
                <c:pt idx="1">
                  <c:v>3237</c:v>
                </c:pt>
                <c:pt idx="2">
                  <c:v>3997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семьи с 5-ю и более детьми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5.9372734077004097E-3"/>
                  <c:y val="1.430021288925863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4843183519251024E-3"/>
                  <c:y val="1.906695051901140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7.4215917596255126E-3"/>
                  <c:y val="8.7389180351533627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>
                    <a:latin typeface="Franklin Gothic Medium" panose="020B06030201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2016 год</c:v>
                </c:pt>
                <c:pt idx="1">
                  <c:v>2017 год</c:v>
                </c:pt>
                <c:pt idx="2">
                  <c:v>2018 год</c:v>
                </c:pt>
              </c:strCache>
            </c:strRef>
          </c:cat>
          <c:val>
            <c:numRef>
              <c:f>Лист1!$E$2:$E$4</c:f>
              <c:numCache>
                <c:formatCode>#,##0</c:formatCode>
                <c:ptCount val="3"/>
                <c:pt idx="0">
                  <c:v>855</c:v>
                </c:pt>
                <c:pt idx="1">
                  <c:v>943</c:v>
                </c:pt>
                <c:pt idx="2">
                  <c:v>1172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21325192"/>
        <c:axId val="4880728"/>
      </c:barChart>
      <c:catAx>
        <c:axId val="2213251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500">
                <a:solidFill>
                  <a:srgbClr val="002060"/>
                </a:solidFill>
                <a:latin typeface="Franklin Gothic Medium" panose="020B0603020102020204" pitchFamily="34" charset="0"/>
              </a:defRPr>
            </a:pPr>
            <a:endParaRPr lang="ru-RU"/>
          </a:p>
        </c:txPr>
        <c:crossAx val="4880728"/>
        <c:crosses val="autoZero"/>
        <c:auto val="1"/>
        <c:lblAlgn val="ctr"/>
        <c:lblOffset val="100"/>
        <c:noMultiLvlLbl val="0"/>
      </c:catAx>
      <c:valAx>
        <c:axId val="4880728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extTo"/>
        <c:crossAx val="221325192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>
              <a:solidFill>
                <a:srgbClr val="002060"/>
              </a:solidFill>
              <a:latin typeface="Franklin Gothic Medium" panose="020B06030201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400"/>
      </a:pPr>
      <a:endParaRPr lang="ru-RU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>
              <a:defRPr sz="1600">
                <a:solidFill>
                  <a:srgbClr val="002060"/>
                </a:solidFill>
                <a:latin typeface="Franklin Gothic Medium" panose="020B0603020102020204" pitchFamily="34" charset="0"/>
              </a:defRPr>
            </a:pPr>
            <a:r>
              <a:rPr lang="ru-RU" sz="1600" dirty="0" smtClean="0">
                <a:solidFill>
                  <a:srgbClr val="002060"/>
                </a:solidFill>
                <a:latin typeface="Franklin Gothic Medium" panose="020B0603020102020204" pitchFamily="34" charset="0"/>
              </a:rPr>
              <a:t>Численность населения</a:t>
            </a:r>
            <a:endParaRPr lang="ru-RU" sz="1600" dirty="0">
              <a:solidFill>
                <a:srgbClr val="002060"/>
              </a:solidFill>
              <a:latin typeface="Franklin Gothic Medium" panose="020B0603020102020204" pitchFamily="34" charset="0"/>
            </a:endParaRPr>
          </a:p>
        </c:rich>
      </c:tx>
      <c:layout>
        <c:manualLayout>
          <c:xMode val="edge"/>
          <c:yMode val="edge"/>
          <c:x val="0.19275454901146249"/>
          <c:y val="0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1.5031542389009926E-3"/>
          <c:y val="0.23945011008614858"/>
          <c:w val="0.99815720958540843"/>
          <c:h val="0.5543517732326208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численность населения Югры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rgbClr val="002060"/>
                    </a:solidFill>
                    <a:latin typeface="Franklin Gothic Medium" panose="020B06030201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2016 год</c:v>
                </c:pt>
                <c:pt idx="1">
                  <c:v>2017 год</c:v>
                </c:pt>
                <c:pt idx="2">
                  <c:v>2018 год</c:v>
                </c:pt>
              </c:strCache>
            </c:strRef>
          </c:cat>
          <c:val>
            <c:numRef>
              <c:f>Лист1!$B$2:$B$4</c:f>
              <c:numCache>
                <c:formatCode>#,##0</c:formatCode>
                <c:ptCount val="3"/>
                <c:pt idx="0">
                  <c:v>1646078</c:v>
                </c:pt>
                <c:pt idx="1">
                  <c:v>1655074</c:v>
                </c:pt>
                <c:pt idx="2">
                  <c:v>1663795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4881512"/>
        <c:axId val="4881904"/>
      </c:barChart>
      <c:catAx>
        <c:axId val="48815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>
                <a:solidFill>
                  <a:srgbClr val="002060"/>
                </a:solidFill>
                <a:latin typeface="Franklin Gothic Medium" panose="020B0603020102020204" pitchFamily="34" charset="0"/>
              </a:defRPr>
            </a:pPr>
            <a:endParaRPr lang="ru-RU"/>
          </a:p>
        </c:txPr>
        <c:crossAx val="4881904"/>
        <c:crosses val="autoZero"/>
        <c:auto val="1"/>
        <c:lblAlgn val="ctr"/>
        <c:lblOffset val="100"/>
        <c:noMultiLvlLbl val="0"/>
      </c:catAx>
      <c:valAx>
        <c:axId val="4881904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extTo"/>
        <c:crossAx val="48815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1970943056045072E-3"/>
          <c:y val="6.8098837612139237E-2"/>
          <c:w val="0.62185064173118909"/>
          <c:h val="0.78976451994998065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Общий объем финансирования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Pt>
            <c:idx val="2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85,3%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8,9%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4"/>
                <c:pt idx="0">
                  <c:v>Региональный бюджет</c:v>
                </c:pt>
                <c:pt idx="1">
                  <c:v>Федеральный бюджет</c:v>
                </c:pt>
                <c:pt idx="2">
                  <c:v>внебюджетные источники</c:v>
                </c:pt>
                <c:pt idx="3">
                  <c:v>местные бюджеты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85.3</c:v>
                </c:pt>
                <c:pt idx="1">
                  <c:v>8.9</c:v>
                </c:pt>
                <c:pt idx="2">
                  <c:v>4.9000000000000004</c:v>
                </c:pt>
                <c:pt idx="3">
                  <c:v>0.9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1063512085556807E-2"/>
          <c:y val="0.10741610272159761"/>
          <c:w val="0.58455552859443582"/>
          <c:h val="0.8925838972784023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малоимущих граждан от общей численности населения Ханты-Мансийского автономного округа - Югры </c:v>
                </c:pt>
              </c:strCache>
            </c:strRef>
          </c:tx>
          <c:explosion val="25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>
                    <a:latin typeface="Franklin Gothic Medium" panose="020B0603020102020204" pitchFamily="34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Лист1!$A$2:$A$3</c:f>
              <c:strCache>
                <c:ptCount val="1"/>
                <c:pt idx="0">
                  <c:v>Доля малоимущих граждан от общей численности населения Ханты-Мансийского автономного округа - Югры, %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5.2</c:v>
                </c:pt>
                <c:pt idx="1">
                  <c:v>100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egendEntry>
        <c:idx val="0"/>
        <c:txPr>
          <a:bodyPr/>
          <a:lstStyle/>
          <a:p>
            <a:pPr>
              <a:defRPr sz="1000">
                <a:solidFill>
                  <a:srgbClr val="002060"/>
                </a:solidFill>
                <a:latin typeface="Franklin Gothic Medium" panose="020B0603020102020204" pitchFamily="34" charset="0"/>
              </a:defRPr>
            </a:pPr>
            <a:endParaRPr lang="ru-RU"/>
          </a:p>
        </c:txPr>
      </c:legendEntry>
      <c:legendEntry>
        <c:idx val="1"/>
        <c:delete val="1"/>
      </c:legendEntry>
      <c:layout>
        <c:manualLayout>
          <c:xMode val="edge"/>
          <c:yMode val="edge"/>
          <c:x val="0.62182259048364985"/>
          <c:y val="0.11569812155491938"/>
          <c:w val="0.33121504878411551"/>
          <c:h val="0.6255648471582187"/>
        </c:manualLayout>
      </c:layout>
      <c:overlay val="0"/>
      <c:txPr>
        <a:bodyPr/>
        <a:lstStyle/>
        <a:p>
          <a:pPr>
            <a:defRPr>
              <a:solidFill>
                <a:srgbClr val="002060"/>
              </a:solidFill>
              <a:latin typeface="Franklin Gothic Medium" panose="020B06030201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E2E293-8A7E-4A1F-A8EB-8D025A56A6DB}" type="datetimeFigureOut">
              <a:rPr lang="ru-RU" smtClean="0"/>
              <a:pPr/>
              <a:t>03.06.2019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60616A-6DF1-4AE2-B7B6-2273E8C789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2355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60616A-6DF1-4AE2-B7B6-2273E8C78932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6772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629492-C788-4F08-B107-363628D0E7FE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1627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19909" y="1570937"/>
            <a:ext cx="4015596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61846" y="4240392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DF629-368E-4667-A71A-F073668F34E0}" type="datetime1">
              <a:rPr lang="en-US" smtClean="0"/>
              <a:t>6/3/2019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Рисунок 7" descr="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 rot="16200000">
            <a:off x="3545349" y="1259350"/>
            <a:ext cx="2053301" cy="9144000"/>
          </a:xfrm>
          <a:prstGeom prst="rect">
            <a:avLst/>
          </a:prstGeom>
        </p:spPr>
      </p:pic>
      <p:pic>
        <p:nvPicPr>
          <p:cNvPr id="9" name="Рисунок 8" descr="лого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595925" y="862640"/>
            <a:ext cx="2576102" cy="3142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9142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701B5-8AFA-4D0E-97F4-0ADAE070971B}" type="datetime1">
              <a:rPr lang="en-US" smtClean="0"/>
              <a:t>6/3/2019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94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55D29-D962-4851-8A1E-688E54A99E02}" type="datetime1">
              <a:rPr lang="en-US" smtClean="0"/>
              <a:t>6/3/2019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0024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F2836-97E1-48BB-B8DC-E9C35292CB6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6/3/2019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ABD8B-5137-4A1E-B36A-1442512D57C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1093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BDBBF-AE9D-4DEF-8D71-2E42D7B7819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6/3/2019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ABD8B-5137-4A1E-B36A-1442512D57C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222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AD21B-3650-403B-A093-0019A0F2D1D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6/3/2019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ABD8B-5137-4A1E-B36A-1442512D57C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8516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0F831-657B-459C-AA91-B50BD044D35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6/3/2019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ABD8B-5137-4A1E-B36A-1442512D57C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4527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A634A-1838-4008-A43B-3E3A936378F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6/3/2019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ABD8B-5137-4A1E-B36A-1442512D57C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7920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58096-0037-4E0D-AB72-4FB78B14326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6/3/2019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ABD8B-5137-4A1E-B36A-1442512D57C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9410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4C708-0614-4896-9B7B-DFEDF752AD1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6/3/2019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ABD8B-5137-4A1E-B36A-1442512D57C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1153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5737D-6500-4A5B-B1A6-EA7489E490C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6/3/2019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ABD8B-5137-4A1E-B36A-1442512D57C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770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10E5F-783A-402D-8949-63276E3BAA03}" type="datetime1">
              <a:rPr lang="en-US" smtClean="0"/>
              <a:t>6/3/2019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4643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45A36-1148-4D2F-B49A-8436D2A7AF9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6/3/2019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ABD8B-5137-4A1E-B36A-1442512D57C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14039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BC78F-574E-4264-91AD-E728DE87F3D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6/3/2019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ABD8B-5137-4A1E-B36A-1442512D57C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0722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1F1C4-8ACA-4745-87DA-46CAA8EBE83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6/3/2019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ABD8B-5137-4A1E-B36A-1442512D57C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4963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08C9E-569F-4B35-ADD0-9A6D5FAA9726}" type="datetime1">
              <a:rPr lang="en-US" smtClean="0"/>
              <a:t>6/3/2019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076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C1EFE-01C5-4097-95B0-1416D9899BEF}" type="datetime1">
              <a:rPr lang="en-US" smtClean="0"/>
              <a:t>6/3/2019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74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39077-502E-4E50-B072-41713FE86D32}" type="datetime1">
              <a:rPr lang="en-US" smtClean="0"/>
              <a:t>6/3/2019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097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B9898-B038-4184-AF7F-DE52C52BC4A5}" type="datetime1">
              <a:rPr lang="en-US" smtClean="0"/>
              <a:t>6/3/2019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073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45C90-B9B3-4E31-B2FF-7F3E2D9F7E4F}" type="datetime1">
              <a:rPr lang="en-US" smtClean="0"/>
              <a:t>6/3/2019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137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8F148-08A1-4E5C-907D-58EE76BECF31}" type="datetime1">
              <a:rPr lang="en-US" smtClean="0"/>
              <a:t>6/3/2019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878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A6A10-6A3C-489D-AF1F-405505D46BC6}" type="datetime1">
              <a:rPr lang="en-US" smtClean="0"/>
              <a:t>6/3/2019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276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19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9EADBE-17C2-4C6A-9E34-CD73425EDF30}" type="datetime1">
              <a:rPr lang="en-US" smtClean="0"/>
              <a:t>6/3/2019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459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732D1F-6F4B-4267-98A1-B24EC455F2D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6/3/2019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DABD8B-5137-4A1E-B36A-1442512D57C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4621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xmlns="" id="{0A27F27E-F580-443D-9596-5D833176EA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9615" y="1386227"/>
            <a:ext cx="8168054" cy="141222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</a:rPr>
              <a:t>О социальном и демографическом развитии в Ханты-Мансийском автономном округе – Югре: </a:t>
            </a:r>
            <a:b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</a:rPr>
            </a:b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</a:rPr>
              <a:t>опыт, перспективы развития</a:t>
            </a:r>
            <a:endParaRPr lang="en-US" sz="2400" b="1" dirty="0">
              <a:solidFill>
                <a:schemeClr val="accent5">
                  <a:lumMod val="50000"/>
                </a:schemeClr>
              </a:solidFill>
              <a:latin typeface="Franklin Gothic Medium" panose="020B0603020102020204" pitchFamily="34" charset="0"/>
            </a:endParaRPr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xmlns="" id="{CAE22D93-86C6-4012-8C95-C05004B2E97F}"/>
              </a:ext>
            </a:extLst>
          </p:cNvPr>
          <p:cNvGrpSpPr/>
          <p:nvPr/>
        </p:nvGrpSpPr>
        <p:grpSpPr>
          <a:xfrm>
            <a:off x="947651" y="2754884"/>
            <a:ext cx="7257566" cy="89285"/>
            <a:chOff x="947651" y="2754884"/>
            <a:chExt cx="7257566" cy="89285"/>
          </a:xfrm>
        </p:grpSpPr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xmlns="" id="{37A4C5B6-209B-448F-B247-975927B0C84B}"/>
                </a:ext>
              </a:extLst>
            </p:cNvPr>
            <p:cNvSpPr/>
            <p:nvPr/>
          </p:nvSpPr>
          <p:spPr>
            <a:xfrm>
              <a:off x="947651" y="2754884"/>
              <a:ext cx="7257565" cy="52157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xmlns="" id="{C1FFCA75-318C-48BA-A2C5-8D9CCF5F7332}"/>
                </a:ext>
              </a:extLst>
            </p:cNvPr>
            <p:cNvSpPr/>
            <p:nvPr/>
          </p:nvSpPr>
          <p:spPr>
            <a:xfrm flipV="1">
              <a:off x="947651" y="2798450"/>
              <a:ext cx="7257566" cy="45719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8" name="Title 1">
            <a:extLst>
              <a:ext uri="{FF2B5EF4-FFF2-40B4-BE49-F238E27FC236}">
                <a16:creationId xmlns:a16="http://schemas.microsoft.com/office/drawing/2014/main" xmlns="" id="{7EC25E79-69F1-4C15-99AF-A1FE4E9DF738}"/>
              </a:ext>
            </a:extLst>
          </p:cNvPr>
          <p:cNvSpPr txBox="1">
            <a:spLocks/>
          </p:cNvSpPr>
          <p:nvPr/>
        </p:nvSpPr>
        <p:spPr>
          <a:xfrm>
            <a:off x="947651" y="2865206"/>
            <a:ext cx="7257565" cy="14170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endParaRPr lang="en-US" sz="2200" b="1" dirty="0">
              <a:solidFill>
                <a:schemeClr val="accent5">
                  <a:lumMod val="50000"/>
                </a:schemeClr>
              </a:solidFill>
              <a:latin typeface="Franklin Gothic Medium" panose="020B0603020102020204" pitchFamily="34" charset="0"/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DA1D7C8C-754F-4EDA-9484-96D828446C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668" y="5372100"/>
            <a:ext cx="2386096" cy="1066953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94360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479167" y="27941"/>
            <a:ext cx="8204895" cy="89620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en-US" sz="2400" b="1" dirty="0">
              <a:solidFill>
                <a:srgbClr val="4472C4">
                  <a:lumMod val="50000"/>
                </a:srgbClr>
              </a:solidFill>
              <a:latin typeface="Franklin Gothic Medium" panose="020B0603020102020204" pitchFamily="34" charset="0"/>
            </a:endParaRPr>
          </a:p>
        </p:txBody>
      </p:sp>
      <p:grpSp>
        <p:nvGrpSpPr>
          <p:cNvPr id="55" name="Группа 54">
            <a:extLst>
              <a:ext uri="{FF2B5EF4-FFF2-40B4-BE49-F238E27FC236}">
                <a16:creationId xmlns:a16="http://schemas.microsoft.com/office/drawing/2014/main" xmlns="" id="{2EA95D50-85BF-4E5B-A1B6-16FB428D6EBE}"/>
              </a:ext>
            </a:extLst>
          </p:cNvPr>
          <p:cNvGrpSpPr/>
          <p:nvPr/>
        </p:nvGrpSpPr>
        <p:grpSpPr>
          <a:xfrm>
            <a:off x="-12192" y="1024906"/>
            <a:ext cx="7859486" cy="89285"/>
            <a:chOff x="947651" y="2754884"/>
            <a:chExt cx="7257566" cy="89285"/>
          </a:xfrm>
        </p:grpSpPr>
        <p:sp>
          <p:nvSpPr>
            <p:cNvPr id="58" name="Прямоугольник 57">
              <a:extLst>
                <a:ext uri="{FF2B5EF4-FFF2-40B4-BE49-F238E27FC236}">
                  <a16:creationId xmlns:a16="http://schemas.microsoft.com/office/drawing/2014/main" xmlns="" id="{1CF208F2-9143-4141-AC47-A0AB4967D7DF}"/>
                </a:ext>
              </a:extLst>
            </p:cNvPr>
            <p:cNvSpPr/>
            <p:nvPr/>
          </p:nvSpPr>
          <p:spPr>
            <a:xfrm>
              <a:off x="947651" y="2754884"/>
              <a:ext cx="7257565" cy="52157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61" name="Прямоугольник 60">
              <a:extLst>
                <a:ext uri="{FF2B5EF4-FFF2-40B4-BE49-F238E27FC236}">
                  <a16:creationId xmlns:a16="http://schemas.microsoft.com/office/drawing/2014/main" xmlns="" id="{FC32EAD5-2317-47E3-9632-A20E23416470}"/>
                </a:ext>
              </a:extLst>
            </p:cNvPr>
            <p:cNvSpPr/>
            <p:nvPr/>
          </p:nvSpPr>
          <p:spPr>
            <a:xfrm flipV="1">
              <a:off x="947651" y="2798450"/>
              <a:ext cx="7257566" cy="45719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pic>
        <p:nvPicPr>
          <p:cNvPr id="64" name="Рисунок 63">
            <a:extLst>
              <a:ext uri="{FF2B5EF4-FFF2-40B4-BE49-F238E27FC236}">
                <a16:creationId xmlns:a16="http://schemas.microsoft.com/office/drawing/2014/main" xmlns="" id="{23F48ABF-8026-4673-AC14-205B9D6133B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341" y="197643"/>
            <a:ext cx="903513" cy="93559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16375" y="474862"/>
            <a:ext cx="78269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ru-RU" sz="2000" b="1" dirty="0" smtClean="0">
                <a:solidFill>
                  <a:srgbClr val="00B050"/>
                </a:solidFill>
                <a:latin typeface="Franklin Gothic Medium" panose="020B0603020102020204" pitchFamily="34" charset="0"/>
              </a:rPr>
              <a:t>Снижение уровня бедности в Югре</a:t>
            </a:r>
            <a:endParaRPr lang="ru-RU" sz="2000" b="1" dirty="0">
              <a:solidFill>
                <a:srgbClr val="00B050"/>
              </a:solidFill>
              <a:latin typeface="Franklin Gothic Medium" panose="020B0603020102020204" pitchFamily="34" charset="0"/>
            </a:endParaRPr>
          </a:p>
        </p:txBody>
      </p:sp>
      <p:graphicFrame>
        <p:nvGraphicFramePr>
          <p:cNvPr id="31" name="Диаграмма 30"/>
          <p:cNvGraphicFramePr/>
          <p:nvPr>
            <p:extLst>
              <p:ext uri="{D42A27DB-BD31-4B8C-83A1-F6EECF244321}">
                <p14:modId xmlns:p14="http://schemas.microsoft.com/office/powerpoint/2010/main" val="45133852"/>
              </p:ext>
            </p:extLst>
          </p:nvPr>
        </p:nvGraphicFramePr>
        <p:xfrm>
          <a:off x="216375" y="1177819"/>
          <a:ext cx="4847995" cy="29950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3" name="Скругленный прямоугольник 32"/>
          <p:cNvSpPr/>
          <p:nvPr/>
        </p:nvSpPr>
        <p:spPr>
          <a:xfrm>
            <a:off x="597877" y="4245090"/>
            <a:ext cx="6163408" cy="1595218"/>
          </a:xfrm>
          <a:prstGeom prst="roundRect">
            <a:avLst>
              <a:gd name="adj" fmla="val 13773"/>
            </a:avLst>
          </a:prstGeom>
          <a:solidFill>
            <a:schemeClr val="lt1">
              <a:alpha val="71000"/>
            </a:schemeClr>
          </a:solidFill>
          <a:ln w="28575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solidFill>
                  <a:srgbClr val="002060"/>
                </a:solidFill>
                <a:latin typeface="Franklin Gothic Medium" panose="020B0603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Государственной программой Ханты-Мансийского автономного округа – Югры «Социальное и демографическое развитие», </a:t>
            </a:r>
            <a:r>
              <a:rPr lang="ru-RU" sz="1600" dirty="0">
                <a:solidFill>
                  <a:srgbClr val="002060"/>
                </a:solidFill>
                <a:latin typeface="Franklin Gothic Medium" panose="020B0603020102020204" pitchFamily="34" charset="0"/>
                <a:ea typeface="Calibri" panose="020F0502020204030204" pitchFamily="34" charset="0"/>
                <a:cs typeface="TimesNewRomanPSMT"/>
              </a:rPr>
              <a:t>значение базового показателя уровня бедности равняется 5,2% с последующим его снижением к 2025 году до 2,6%.</a:t>
            </a:r>
            <a:endParaRPr lang="ru-RU" sz="1200" dirty="0">
              <a:solidFill>
                <a:srgbClr val="002060"/>
              </a:solidFill>
              <a:effectLst/>
              <a:latin typeface="Franklin Gothic Medium" panose="020B0603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8249" y="4273850"/>
            <a:ext cx="1471680" cy="1566458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5505713" y="1482279"/>
            <a:ext cx="2743201" cy="2246769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rgbClr val="002060"/>
                </a:solidFill>
                <a:latin typeface="Franklin Gothic Medium" panose="020B0603020102020204" pitchFamily="34" charset="0"/>
                <a:cs typeface="Times New Roman" panose="02020603050405020304" pitchFamily="18" charset="0"/>
              </a:rPr>
              <a:t>К 2024 году</a:t>
            </a:r>
            <a:r>
              <a:rPr lang="ru-RU" sz="1400" dirty="0" smtClean="0">
                <a:solidFill>
                  <a:srgbClr val="002060"/>
                </a:solidFill>
                <a:latin typeface="Franklin Gothic Medium" panose="020B0603020102020204" pitchFamily="34" charset="0"/>
                <a:cs typeface="Times New Roman" panose="02020603050405020304" pitchFamily="18" charset="0"/>
              </a:rPr>
              <a:t>:</a:t>
            </a:r>
          </a:p>
          <a:p>
            <a:pPr algn="ctr"/>
            <a:endParaRPr lang="ru-RU" sz="1400" dirty="0">
              <a:solidFill>
                <a:srgbClr val="002060"/>
              </a:solidFill>
              <a:latin typeface="Franklin Gothic Medium" panose="020B060302010202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>
                <a:solidFill>
                  <a:srgbClr val="002060"/>
                </a:solidFill>
                <a:latin typeface="Franklin Gothic Medium" panose="020B0603020102020204" pitchFamily="34" charset="0"/>
                <a:cs typeface="Times New Roman" panose="02020603050405020304" pitchFamily="18" charset="0"/>
              </a:rPr>
              <a:t>п</a:t>
            </a:r>
            <a:r>
              <a:rPr lang="ru-RU" sz="1400" dirty="0" smtClean="0">
                <a:solidFill>
                  <a:srgbClr val="002060"/>
                </a:solidFill>
                <a:latin typeface="Franklin Gothic Medium" panose="020B0603020102020204" pitchFamily="34" charset="0"/>
                <a:cs typeface="Times New Roman" panose="02020603050405020304" pitchFamily="18" charset="0"/>
              </a:rPr>
              <a:t>рогнозная </a:t>
            </a:r>
            <a:r>
              <a:rPr lang="ru-RU" sz="1400" dirty="0">
                <a:solidFill>
                  <a:srgbClr val="002060"/>
                </a:solidFill>
                <a:latin typeface="Franklin Gothic Medium" panose="020B0603020102020204" pitchFamily="34" charset="0"/>
                <a:cs typeface="Times New Roman" panose="02020603050405020304" pitchFamily="18" charset="0"/>
              </a:rPr>
              <a:t>численность малоимущих граждан составит </a:t>
            </a:r>
            <a:endParaRPr lang="ru-RU" sz="1400" dirty="0" smtClean="0">
              <a:solidFill>
                <a:srgbClr val="002060"/>
              </a:solidFill>
              <a:latin typeface="Franklin Gothic Medium" panose="020B060302010202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 smtClean="0">
                <a:solidFill>
                  <a:srgbClr val="002060"/>
                </a:solidFill>
                <a:latin typeface="Franklin Gothic Medium" panose="020B0603020102020204" pitchFamily="34" charset="0"/>
                <a:cs typeface="Times New Roman" panose="02020603050405020304" pitchFamily="18" charset="0"/>
              </a:rPr>
              <a:t>43 </a:t>
            </a:r>
            <a:r>
              <a:rPr lang="ru-RU" sz="1400" dirty="0">
                <a:solidFill>
                  <a:srgbClr val="002060"/>
                </a:solidFill>
                <a:latin typeface="Franklin Gothic Medium" panose="020B0603020102020204" pitchFamily="34" charset="0"/>
                <a:cs typeface="Times New Roman" panose="02020603050405020304" pitchFamily="18" charset="0"/>
              </a:rPr>
              <a:t>705 человек</a:t>
            </a:r>
            <a:r>
              <a:rPr lang="ru-RU" sz="1400" dirty="0" smtClean="0">
                <a:solidFill>
                  <a:srgbClr val="002060"/>
                </a:solidFill>
                <a:latin typeface="Franklin Gothic Medium" panose="020B0603020102020204" pitchFamily="34" charset="0"/>
                <a:cs typeface="Times New Roman" panose="02020603050405020304" pitchFamily="18" charset="0"/>
              </a:rPr>
              <a:t>;</a:t>
            </a:r>
          </a:p>
          <a:p>
            <a:pPr algn="ctr"/>
            <a:endParaRPr lang="ru-RU" sz="1400" dirty="0">
              <a:solidFill>
                <a:srgbClr val="002060"/>
              </a:solidFill>
              <a:latin typeface="Franklin Gothic Medium" panose="020B060302010202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 smtClean="0">
                <a:solidFill>
                  <a:srgbClr val="002060"/>
                </a:solidFill>
                <a:latin typeface="Franklin Gothic Medium" panose="020B0603020102020204" pitchFamily="34" charset="0"/>
                <a:cs typeface="Times New Roman" panose="02020603050405020304" pitchFamily="18" charset="0"/>
              </a:rPr>
              <a:t>экономический </a:t>
            </a:r>
            <a:r>
              <a:rPr lang="ru-RU" sz="1400" dirty="0">
                <a:solidFill>
                  <a:srgbClr val="002060"/>
                </a:solidFill>
                <a:latin typeface="Franklin Gothic Medium" panose="020B0603020102020204" pitchFamily="34" charset="0"/>
                <a:cs typeface="Times New Roman" panose="02020603050405020304" pitchFamily="18" charset="0"/>
              </a:rPr>
              <a:t>эффект от действия социального контракта – </a:t>
            </a:r>
            <a:endParaRPr lang="ru-RU" sz="1400" dirty="0" smtClean="0">
              <a:solidFill>
                <a:srgbClr val="002060"/>
              </a:solidFill>
              <a:latin typeface="Franklin Gothic Medium" panose="020B060302010202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 smtClean="0">
                <a:solidFill>
                  <a:srgbClr val="002060"/>
                </a:solidFill>
                <a:latin typeface="Franklin Gothic Medium" panose="020B0603020102020204" pitchFamily="34" charset="0"/>
                <a:cs typeface="Times New Roman" panose="02020603050405020304" pitchFamily="18" charset="0"/>
              </a:rPr>
              <a:t>421 </a:t>
            </a:r>
            <a:r>
              <a:rPr lang="ru-RU" sz="1400" dirty="0">
                <a:solidFill>
                  <a:srgbClr val="002060"/>
                </a:solidFill>
                <a:latin typeface="Franklin Gothic Medium" panose="020B0603020102020204" pitchFamily="34" charset="0"/>
                <a:cs typeface="Times New Roman" panose="02020603050405020304" pitchFamily="18" charset="0"/>
              </a:rPr>
              <a:t>500 тыс. </a:t>
            </a:r>
            <a:r>
              <a:rPr lang="ru-RU" sz="1400" dirty="0" smtClean="0">
                <a:solidFill>
                  <a:srgbClr val="002060"/>
                </a:solidFill>
                <a:latin typeface="Franklin Gothic Medium" panose="020B0603020102020204" pitchFamily="34" charset="0"/>
                <a:cs typeface="Times New Roman" panose="02020603050405020304" pitchFamily="18" charset="0"/>
              </a:rPr>
              <a:t>рублей. </a:t>
            </a:r>
            <a:endParaRPr lang="ru-RU" sz="1400" dirty="0">
              <a:solidFill>
                <a:srgbClr val="002060"/>
              </a:solidFill>
              <a:latin typeface="Franklin Gothic Medium" panose="020B0603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7509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479167" y="27941"/>
            <a:ext cx="8204895" cy="89620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en-US" sz="2400" b="1" dirty="0">
              <a:solidFill>
                <a:srgbClr val="4472C4">
                  <a:lumMod val="50000"/>
                </a:srgbClr>
              </a:solidFill>
              <a:latin typeface="Franklin Gothic Medium" panose="020B0603020102020204" pitchFamily="34" charset="0"/>
            </a:endParaRPr>
          </a:p>
        </p:txBody>
      </p:sp>
      <p:pic>
        <p:nvPicPr>
          <p:cNvPr id="64" name="Рисунок 63">
            <a:extLst>
              <a:ext uri="{FF2B5EF4-FFF2-40B4-BE49-F238E27FC236}">
                <a16:creationId xmlns:a16="http://schemas.microsoft.com/office/drawing/2014/main" xmlns="" id="{23F48ABF-8026-4673-AC14-205B9D6133B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341" y="197643"/>
            <a:ext cx="903513" cy="935598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051645" y="2935540"/>
            <a:ext cx="782696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4000" b="1" dirty="0" smtClean="0">
                <a:solidFill>
                  <a:srgbClr val="00B050"/>
                </a:solidFill>
                <a:latin typeface="Franklin Gothic Medium" panose="020B0603020102020204" pitchFamily="34" charset="0"/>
              </a:rPr>
              <a:t>Спасибо за внимание!</a:t>
            </a:r>
            <a:endParaRPr lang="ru-RU" sz="4000" b="1" dirty="0">
              <a:solidFill>
                <a:srgbClr val="00B050"/>
              </a:solidFill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36018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479167" y="27941"/>
            <a:ext cx="8204895" cy="89620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en-US" sz="2000" b="1" dirty="0">
              <a:solidFill>
                <a:srgbClr val="00B050"/>
              </a:solidFill>
              <a:latin typeface="Franklin Gothic Medium" panose="020B0603020102020204" pitchFamily="34" charset="0"/>
            </a:endParaRPr>
          </a:p>
        </p:txBody>
      </p:sp>
      <p:grpSp>
        <p:nvGrpSpPr>
          <p:cNvPr id="55" name="Группа 54">
            <a:extLst>
              <a:ext uri="{FF2B5EF4-FFF2-40B4-BE49-F238E27FC236}">
                <a16:creationId xmlns:a16="http://schemas.microsoft.com/office/drawing/2014/main" xmlns="" id="{2EA95D50-85BF-4E5B-A1B6-16FB428D6EBE}"/>
              </a:ext>
            </a:extLst>
          </p:cNvPr>
          <p:cNvGrpSpPr/>
          <p:nvPr/>
        </p:nvGrpSpPr>
        <p:grpSpPr>
          <a:xfrm>
            <a:off x="-12192" y="1024906"/>
            <a:ext cx="7859486" cy="89285"/>
            <a:chOff x="947651" y="2754884"/>
            <a:chExt cx="7257566" cy="89285"/>
          </a:xfrm>
        </p:grpSpPr>
        <p:sp>
          <p:nvSpPr>
            <p:cNvPr id="58" name="Прямоугольник 57">
              <a:extLst>
                <a:ext uri="{FF2B5EF4-FFF2-40B4-BE49-F238E27FC236}">
                  <a16:creationId xmlns:a16="http://schemas.microsoft.com/office/drawing/2014/main" xmlns="" id="{1CF208F2-9143-4141-AC47-A0AB4967D7DF}"/>
                </a:ext>
              </a:extLst>
            </p:cNvPr>
            <p:cNvSpPr/>
            <p:nvPr/>
          </p:nvSpPr>
          <p:spPr>
            <a:xfrm>
              <a:off x="947651" y="2754884"/>
              <a:ext cx="7257565" cy="52157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61" name="Прямоугольник 60">
              <a:extLst>
                <a:ext uri="{FF2B5EF4-FFF2-40B4-BE49-F238E27FC236}">
                  <a16:creationId xmlns:a16="http://schemas.microsoft.com/office/drawing/2014/main" xmlns="" id="{FC32EAD5-2317-47E3-9632-A20E23416470}"/>
                </a:ext>
              </a:extLst>
            </p:cNvPr>
            <p:cNvSpPr/>
            <p:nvPr/>
          </p:nvSpPr>
          <p:spPr>
            <a:xfrm flipV="1">
              <a:off x="947651" y="2798450"/>
              <a:ext cx="7257566" cy="45719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pic>
        <p:nvPicPr>
          <p:cNvPr id="64" name="Рисунок 63">
            <a:extLst>
              <a:ext uri="{FF2B5EF4-FFF2-40B4-BE49-F238E27FC236}">
                <a16:creationId xmlns:a16="http://schemas.microsoft.com/office/drawing/2014/main" xmlns="" id="{23F48ABF-8026-4673-AC14-205B9D6133B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341" y="197643"/>
            <a:ext cx="903513" cy="93559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34109" y="536698"/>
            <a:ext cx="62495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dirty="0" smtClean="0">
                <a:solidFill>
                  <a:srgbClr val="00B050"/>
                </a:solidFill>
                <a:latin typeface="Franklin Gothic Medium" panose="020B0603020102020204" pitchFamily="34" charset="0"/>
              </a:rPr>
              <a:t>Демографические показатели, человек</a:t>
            </a:r>
            <a:endParaRPr lang="en-US" sz="2000" b="1" dirty="0">
              <a:solidFill>
                <a:srgbClr val="00B050"/>
              </a:solidFill>
              <a:latin typeface="Franklin Gothic Medium" panose="020B0603020102020204" pitchFamily="34" charset="0"/>
            </a:endParaRPr>
          </a:p>
        </p:txBody>
      </p:sp>
      <p:graphicFrame>
        <p:nvGraphicFramePr>
          <p:cNvPr id="18" name="Диаграмма 17"/>
          <p:cNvGraphicFramePr/>
          <p:nvPr>
            <p:extLst>
              <p:ext uri="{D42A27DB-BD31-4B8C-83A1-F6EECF244321}">
                <p14:modId xmlns:p14="http://schemas.microsoft.com/office/powerpoint/2010/main" val="1459100556"/>
              </p:ext>
            </p:extLst>
          </p:nvPr>
        </p:nvGraphicFramePr>
        <p:xfrm>
          <a:off x="4774222" y="1432907"/>
          <a:ext cx="3909840" cy="25366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0" name="Диаграмма 19"/>
          <p:cNvGraphicFramePr/>
          <p:nvPr>
            <p:extLst>
              <p:ext uri="{D42A27DB-BD31-4B8C-83A1-F6EECF244321}">
                <p14:modId xmlns:p14="http://schemas.microsoft.com/office/powerpoint/2010/main" val="470820351"/>
              </p:ext>
            </p:extLst>
          </p:nvPr>
        </p:nvGraphicFramePr>
        <p:xfrm>
          <a:off x="479167" y="4084118"/>
          <a:ext cx="8207851" cy="2482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1" name="Диаграмма 20"/>
          <p:cNvGraphicFramePr/>
          <p:nvPr>
            <p:extLst>
              <p:ext uri="{D42A27DB-BD31-4B8C-83A1-F6EECF244321}">
                <p14:modId xmlns:p14="http://schemas.microsoft.com/office/powerpoint/2010/main" val="1036795762"/>
              </p:ext>
            </p:extLst>
          </p:nvPr>
        </p:nvGraphicFramePr>
        <p:xfrm>
          <a:off x="250566" y="1626576"/>
          <a:ext cx="3978533" cy="21980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4195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154246" y="711668"/>
            <a:ext cx="8646853" cy="44209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>
                <a:solidFill>
                  <a:srgbClr val="00B050"/>
                </a:solidFill>
                <a:latin typeface="Franklin Gothic Medium" panose="020B0603020102020204" pitchFamily="34" charset="0"/>
                <a:ea typeface="+mn-ea"/>
                <a:cs typeface="+mn-cs"/>
              </a:rPr>
              <a:t>Сроки реализации. Цели и целевые показатели</a:t>
            </a:r>
            <a:endParaRPr lang="en-US" sz="2000" b="1" dirty="0">
              <a:solidFill>
                <a:srgbClr val="00B050"/>
              </a:solidFill>
              <a:latin typeface="Franklin Gothic Medium" panose="020B0603020102020204" pitchFamily="34" charset="0"/>
              <a:ea typeface="+mn-ea"/>
              <a:cs typeface="+mn-cs"/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2213504" y="1685204"/>
            <a:ext cx="5477774" cy="10786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indent="0"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>
                <a:solidFill>
                  <a:srgbClr val="002060"/>
                </a:solidFill>
                <a:latin typeface="Franklin Gothic Medium" pitchFamily="34" charset="0"/>
              </a:defRPr>
            </a:lvl1pPr>
            <a:lvl2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/>
            </a:lvl2pPr>
            <a:lvl3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3pPr>
            <a:lvl4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4pPr>
            <a:lvl5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5pPr>
            <a:lvl6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6pPr>
            <a:lvl7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7pPr>
            <a:lvl8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8pPr>
            <a:lvl9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9pPr>
          </a:lstStyle>
          <a:p>
            <a:endParaRPr lang="ru-RU" dirty="0"/>
          </a:p>
        </p:txBody>
      </p:sp>
      <p:sp>
        <p:nvSpPr>
          <p:cNvPr id="28" name="Объект 2"/>
          <p:cNvSpPr txBox="1">
            <a:spLocks/>
          </p:cNvSpPr>
          <p:nvPr/>
        </p:nvSpPr>
        <p:spPr>
          <a:xfrm>
            <a:off x="2161745" y="2636220"/>
            <a:ext cx="5697739" cy="6031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buClr>
                <a:srgbClr val="FF0000"/>
              </a:buClr>
            </a:pPr>
            <a:r>
              <a:rPr lang="ru-RU" sz="18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увеличение ожидаемой продолжительности здоровой жизни до 67 лет к 2024 </a:t>
            </a:r>
            <a:r>
              <a:rPr lang="ru-RU" sz="1800" dirty="0" smtClean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году</a:t>
            </a:r>
            <a:endParaRPr lang="ru-RU" sz="1800" dirty="0">
              <a:solidFill>
                <a:srgbClr val="00206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9" name="Объект 2"/>
          <p:cNvSpPr txBox="1">
            <a:spLocks/>
          </p:cNvSpPr>
          <p:nvPr/>
        </p:nvSpPr>
        <p:spPr>
          <a:xfrm>
            <a:off x="2213504" y="3458668"/>
            <a:ext cx="5576481" cy="7083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indent="0" algn="just">
              <a:lnSpc>
                <a:spcPct val="100000"/>
              </a:lnSpc>
              <a:spcBef>
                <a:spcPts val="1000"/>
              </a:spcBef>
              <a:buClr>
                <a:srgbClr val="FF0000"/>
              </a:buClr>
              <a:buFont typeface="Arial" panose="020B0604020202020204" pitchFamily="34" charset="0"/>
              <a:buNone/>
              <a:defRPr>
                <a:solidFill>
                  <a:srgbClr val="002060"/>
                </a:solidFill>
                <a:latin typeface="Franklin Gothic Medium" pitchFamily="34" charset="0"/>
              </a:defRPr>
            </a:lvl1pPr>
            <a:lvl2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/>
            </a:lvl2pPr>
            <a:lvl3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3pPr>
            <a:lvl4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4pPr>
            <a:lvl5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5pPr>
            <a:lvl6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6pPr>
            <a:lvl7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7pPr>
            <a:lvl8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8pPr>
            <a:lvl9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9pPr>
          </a:lstStyle>
          <a:p>
            <a:r>
              <a:rPr lang="ru-RU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увеличение суммарного коэффициента рождаемости до 2,018 к 2024 </a:t>
            </a:r>
            <a:r>
              <a:rPr lang="ru-RU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году</a:t>
            </a:r>
            <a:endParaRPr lang="ru-RU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xmlns="" id="{D1C832A0-B704-4DAC-A887-33C365C9CC61}"/>
              </a:ext>
            </a:extLst>
          </p:cNvPr>
          <p:cNvGrpSpPr/>
          <p:nvPr/>
        </p:nvGrpSpPr>
        <p:grpSpPr>
          <a:xfrm>
            <a:off x="0" y="1187190"/>
            <a:ext cx="7859486" cy="89285"/>
            <a:chOff x="947651" y="2754884"/>
            <a:chExt cx="7257566" cy="89285"/>
          </a:xfrm>
        </p:grpSpPr>
        <p:sp>
          <p:nvSpPr>
            <p:cNvPr id="43" name="Прямоугольник 42">
              <a:extLst>
                <a:ext uri="{FF2B5EF4-FFF2-40B4-BE49-F238E27FC236}">
                  <a16:creationId xmlns:a16="http://schemas.microsoft.com/office/drawing/2014/main" xmlns="" id="{07582EAA-751A-47BF-9A96-FE8787FF747A}"/>
                </a:ext>
              </a:extLst>
            </p:cNvPr>
            <p:cNvSpPr/>
            <p:nvPr/>
          </p:nvSpPr>
          <p:spPr>
            <a:xfrm>
              <a:off x="947651" y="2754884"/>
              <a:ext cx="7257565" cy="52157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Прямоугольник 43">
              <a:extLst>
                <a:ext uri="{FF2B5EF4-FFF2-40B4-BE49-F238E27FC236}">
                  <a16:creationId xmlns:a16="http://schemas.microsoft.com/office/drawing/2014/main" xmlns="" id="{1DDBB906-6737-434B-986D-5731AE3FD97B}"/>
                </a:ext>
              </a:extLst>
            </p:cNvPr>
            <p:cNvSpPr/>
            <p:nvPr/>
          </p:nvSpPr>
          <p:spPr>
            <a:xfrm flipV="1">
              <a:off x="947651" y="2798450"/>
              <a:ext cx="7257566" cy="45719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45" name="Рисунок 44">
            <a:extLst>
              <a:ext uri="{FF2B5EF4-FFF2-40B4-BE49-F238E27FC236}">
                <a16:creationId xmlns:a16="http://schemas.microsoft.com/office/drawing/2014/main" xmlns="" id="{528A159D-596E-4A6E-9E8E-672D8C2BD6E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232" y="127855"/>
            <a:ext cx="903513" cy="935598"/>
          </a:xfrm>
          <a:prstGeom prst="rect">
            <a:avLst/>
          </a:prstGeom>
        </p:spPr>
      </p:pic>
      <p:sp>
        <p:nvSpPr>
          <p:cNvPr id="47" name="Объект 2"/>
          <p:cNvSpPr txBox="1">
            <a:spLocks/>
          </p:cNvSpPr>
          <p:nvPr/>
        </p:nvSpPr>
        <p:spPr>
          <a:xfrm>
            <a:off x="2889896" y="4157656"/>
            <a:ext cx="5443221" cy="6101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>
              <a:lnSpc>
                <a:spcPct val="100000"/>
              </a:lnSpc>
              <a:buClr>
                <a:srgbClr val="FF0000"/>
              </a:buClr>
            </a:pPr>
            <a:endParaRPr lang="ru-RU" sz="1800" dirty="0">
              <a:solidFill>
                <a:srgbClr val="002060"/>
              </a:solidFill>
              <a:latin typeface="Franklin Gothic Medium" pitchFamily="34" charset="0"/>
            </a:endParaRPr>
          </a:p>
        </p:txBody>
      </p:sp>
      <p:sp>
        <p:nvSpPr>
          <p:cNvPr id="48" name="Объект 2"/>
          <p:cNvSpPr txBox="1">
            <a:spLocks/>
          </p:cNvSpPr>
          <p:nvPr/>
        </p:nvSpPr>
        <p:spPr>
          <a:xfrm>
            <a:off x="2213504" y="4386365"/>
            <a:ext cx="5645980" cy="6989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buClr>
                <a:srgbClr val="FF0000"/>
              </a:buClr>
            </a:pPr>
            <a:r>
              <a:rPr lang="ru-RU" sz="18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увеличение доли граждан, ведущих здоровый образ жизни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900" y="1417236"/>
            <a:ext cx="1142582" cy="1142582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2136532" y="1706537"/>
            <a:ext cx="61620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С 1 января 2019 года по 31 декабря 2024 года</a:t>
            </a:r>
          </a:p>
        </p:txBody>
      </p:sp>
      <p:sp>
        <p:nvSpPr>
          <p:cNvPr id="49" name="Объект 2"/>
          <p:cNvSpPr txBox="1">
            <a:spLocks/>
          </p:cNvSpPr>
          <p:nvPr/>
        </p:nvSpPr>
        <p:spPr>
          <a:xfrm>
            <a:off x="2213504" y="5205446"/>
            <a:ext cx="5645980" cy="10171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indent="0" algn="just">
              <a:lnSpc>
                <a:spcPct val="100000"/>
              </a:lnSpc>
              <a:spcBef>
                <a:spcPts val="1000"/>
              </a:spcBef>
              <a:buClr>
                <a:srgbClr val="FF0000"/>
              </a:buClr>
              <a:buFont typeface="Arial" panose="020B0604020202020204" pitchFamily="34" charset="0"/>
              <a:buNone/>
              <a:defRPr>
                <a:solidFill>
                  <a:srgbClr val="002060"/>
                </a:solidFill>
                <a:latin typeface="Franklin Gothic Medium" pitchFamily="34" charset="0"/>
              </a:defRPr>
            </a:lvl1pPr>
            <a:lvl2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/>
            </a:lvl2pPr>
            <a:lvl3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3pPr>
            <a:lvl4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4pPr>
            <a:lvl5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5pPr>
            <a:lvl6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6pPr>
            <a:lvl7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7pPr>
            <a:lvl8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8pPr>
            <a:lvl9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9pPr>
          </a:lstStyle>
          <a:p>
            <a:r>
              <a:rPr lang="ru-RU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увеличение до 55 </a:t>
            </a:r>
            <a:r>
              <a:rPr lang="ru-RU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% доли </a:t>
            </a:r>
            <a:r>
              <a:rPr lang="ru-RU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граждан, систематически занимающихся физической культурой и спортом, к 2024 </a:t>
            </a:r>
            <a:r>
              <a:rPr lang="ru-RU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году</a:t>
            </a:r>
            <a:endParaRPr lang="ru-RU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56" name="Рисунок 5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4674" y="4360638"/>
            <a:ext cx="687071" cy="687071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2343" y="3421540"/>
            <a:ext cx="687071" cy="687071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2343" y="5312579"/>
            <a:ext cx="687071" cy="687071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7947" y="2590978"/>
            <a:ext cx="687071" cy="68707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54246" y="173011"/>
            <a:ext cx="78249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4472C4">
                    <a:lumMod val="50000"/>
                  </a:srgbClr>
                </a:solidFill>
                <a:latin typeface="Franklin Gothic Medium" panose="020B0603020102020204" pitchFamily="34" charset="0"/>
                <a:ea typeface="+mj-ea"/>
                <a:cs typeface="+mj-cs"/>
              </a:rPr>
              <a:t>Национальный проект </a:t>
            </a:r>
            <a:r>
              <a:rPr lang="ru-RU" sz="2800" b="1" dirty="0">
                <a:solidFill>
                  <a:srgbClr val="4472C4">
                    <a:lumMod val="50000"/>
                  </a:srgbClr>
                </a:solidFill>
                <a:latin typeface="Franklin Gothic Medium" panose="020B0603020102020204" pitchFamily="34" charset="0"/>
                <a:ea typeface="+mj-ea"/>
                <a:cs typeface="+mj-cs"/>
              </a:rPr>
              <a:t>«Демография»</a:t>
            </a:r>
            <a:endParaRPr lang="ru-RU" sz="28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2541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197235" y="1493432"/>
            <a:ext cx="2148571" cy="43858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125" dirty="0">
                <a:solidFill>
                  <a:srgbClr val="002060"/>
                </a:solidFill>
                <a:latin typeface="Cambria" panose="02040503050406030204" pitchFamily="18" charset="0"/>
              </a:rPr>
              <a:t>«Финансовая поддержка семей при рождении детей»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81817" y="3621268"/>
            <a:ext cx="2114292" cy="26545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125" dirty="0">
                <a:solidFill>
                  <a:srgbClr val="002060"/>
                </a:solidFill>
                <a:latin typeface="Cambria" panose="02040503050406030204" pitchFamily="18" charset="0"/>
              </a:rPr>
              <a:t>«Старшее поколение»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70532" y="4477301"/>
            <a:ext cx="2140995" cy="43858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125" dirty="0">
                <a:solidFill>
                  <a:srgbClr val="002060"/>
                </a:solidFill>
                <a:latin typeface="Cambria" panose="02040503050406030204" pitchFamily="18" charset="0"/>
              </a:rPr>
              <a:t>«Укрепление общественного здоровья»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170532" y="5673552"/>
            <a:ext cx="2125577" cy="26545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125" dirty="0">
                <a:solidFill>
                  <a:srgbClr val="002060"/>
                </a:solidFill>
                <a:latin typeface="Cambria" panose="02040503050406030204" pitchFamily="18" charset="0"/>
              </a:rPr>
              <a:t>«Спорт-норма жизни»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164508" y="2377962"/>
            <a:ext cx="2137623" cy="7848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125" dirty="0">
                <a:solidFill>
                  <a:srgbClr val="002060"/>
                </a:solidFill>
                <a:latin typeface="Cambria" panose="02040503050406030204" pitchFamily="18" charset="0"/>
              </a:rPr>
              <a:t>«Содействие занятости женщин – доступность дошкольного образования для детей» 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2810333" y="1515058"/>
            <a:ext cx="2728822" cy="43858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1125" dirty="0">
                <a:solidFill>
                  <a:srgbClr val="002060"/>
                </a:solidFill>
                <a:latin typeface="Cambria" panose="02040503050406030204" pitchFamily="18" charset="0"/>
              </a:rPr>
              <a:t>внедрение механизма финансовой поддержки семей при рождении детей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2810334" y="2203034"/>
            <a:ext cx="2728822" cy="113107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1125" dirty="0">
                <a:solidFill>
                  <a:srgbClr val="002060"/>
                </a:solidFill>
                <a:latin typeface="Cambria" panose="02040503050406030204" pitchFamily="18" charset="0"/>
              </a:rPr>
              <a:t>создание условий для осуществления трудовой деятельности женщин с детьми, включая достижение 100-процентной доступности (к 2021 году) дошкольного образования для детей в возрасте до трех лет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2810333" y="3460410"/>
            <a:ext cx="2728822" cy="7848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1125" dirty="0">
                <a:solidFill>
                  <a:srgbClr val="002060"/>
                </a:solidFill>
                <a:latin typeface="Cambria" panose="02040503050406030204" pitchFamily="18" charset="0"/>
              </a:rPr>
              <a:t>разработка и реализация программы системной поддержки и повышения качества жизни граждан старшего поколения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2810332" y="4371537"/>
            <a:ext cx="2745577" cy="7848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1125" dirty="0">
                <a:solidFill>
                  <a:srgbClr val="002060"/>
                </a:solidFill>
                <a:latin typeface="Cambria" panose="02040503050406030204" pitchFamily="18" charset="0"/>
              </a:rPr>
              <a:t>формирование системы мотивации граждан к здоровому образу жизни, включая здоровое питание и отказ от вредных привычек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2810332" y="5312826"/>
            <a:ext cx="2745577" cy="130420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1125" dirty="0">
                <a:solidFill>
                  <a:srgbClr val="002060"/>
                </a:solidFill>
                <a:latin typeface="Cambria" panose="02040503050406030204" pitchFamily="18" charset="0"/>
              </a:rPr>
              <a:t>создание для всех категорий и групп населения условий для занятия физической культурой и спортом, в том числе повышение уровня обеспеченности объектами спорта, а также формирование спортивного резерва</a:t>
            </a:r>
          </a:p>
        </p:txBody>
      </p:sp>
      <p:pic>
        <p:nvPicPr>
          <p:cNvPr id="44" name="Рисунок 43">
            <a:extLst>
              <a:ext uri="{FF2B5EF4-FFF2-40B4-BE49-F238E27FC236}">
                <a16:creationId xmlns:a16="http://schemas.microsoft.com/office/drawing/2014/main" xmlns="" id="{528A159D-596E-4A6E-9E8E-672D8C2BD6E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rgbClr val="4472C4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232" y="127855"/>
            <a:ext cx="903513" cy="935598"/>
          </a:xfrm>
          <a:prstGeom prst="rect">
            <a:avLst/>
          </a:prstGeom>
        </p:spPr>
      </p:pic>
      <p:grpSp>
        <p:nvGrpSpPr>
          <p:cNvPr id="45" name="Группа 44">
            <a:extLst>
              <a:ext uri="{FF2B5EF4-FFF2-40B4-BE49-F238E27FC236}">
                <a16:creationId xmlns:a16="http://schemas.microsoft.com/office/drawing/2014/main" xmlns="" id="{D1C832A0-B704-4DAC-A887-33C365C9CC61}"/>
              </a:ext>
            </a:extLst>
          </p:cNvPr>
          <p:cNvGrpSpPr/>
          <p:nvPr/>
        </p:nvGrpSpPr>
        <p:grpSpPr>
          <a:xfrm>
            <a:off x="0" y="974168"/>
            <a:ext cx="7859486" cy="89285"/>
            <a:chOff x="947651" y="2754884"/>
            <a:chExt cx="7257566" cy="89285"/>
          </a:xfrm>
        </p:grpSpPr>
        <p:sp>
          <p:nvSpPr>
            <p:cNvPr id="46" name="Прямоугольник 45">
              <a:extLst>
                <a:ext uri="{FF2B5EF4-FFF2-40B4-BE49-F238E27FC236}">
                  <a16:creationId xmlns:a16="http://schemas.microsoft.com/office/drawing/2014/main" xmlns="" id="{07582EAA-751A-47BF-9A96-FE8787FF747A}"/>
                </a:ext>
              </a:extLst>
            </p:cNvPr>
            <p:cNvSpPr/>
            <p:nvPr/>
          </p:nvSpPr>
          <p:spPr>
            <a:xfrm>
              <a:off x="947651" y="2754884"/>
              <a:ext cx="7257565" cy="52157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7" name="Прямоугольник 46">
              <a:extLst>
                <a:ext uri="{FF2B5EF4-FFF2-40B4-BE49-F238E27FC236}">
                  <a16:creationId xmlns:a16="http://schemas.microsoft.com/office/drawing/2014/main" xmlns="" id="{1DDBB906-6737-434B-986D-5731AE3FD97B}"/>
                </a:ext>
              </a:extLst>
            </p:cNvPr>
            <p:cNvSpPr/>
            <p:nvPr/>
          </p:nvSpPr>
          <p:spPr>
            <a:xfrm flipV="1">
              <a:off x="947651" y="2798450"/>
              <a:ext cx="7257566" cy="45719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263770" y="221763"/>
            <a:ext cx="771546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B050"/>
                </a:solidFill>
                <a:latin typeface="Franklin Gothic Medium" panose="020B0603020102020204" pitchFamily="34" charset="0"/>
              </a:rPr>
              <a:t>Региональные проекты, входящие в портфель </a:t>
            </a:r>
            <a:r>
              <a:rPr lang="ru-RU" sz="2000" b="1" dirty="0">
                <a:solidFill>
                  <a:srgbClr val="00B050"/>
                </a:solidFill>
                <a:latin typeface="Franklin Gothic Medium" panose="020B0603020102020204" pitchFamily="34" charset="0"/>
              </a:rPr>
              <a:t>проектов «Демография</a:t>
            </a:r>
            <a:r>
              <a:rPr lang="ru-RU" sz="2000" b="1" dirty="0" smtClean="0">
                <a:solidFill>
                  <a:srgbClr val="00B050"/>
                </a:solidFill>
                <a:latin typeface="Franklin Gothic Medium" panose="020B0603020102020204" pitchFamily="34" charset="0"/>
              </a:rPr>
              <a:t>», задачи</a:t>
            </a:r>
            <a:endParaRPr lang="ru-RU" sz="2000" b="1" dirty="0">
              <a:solidFill>
                <a:srgbClr val="00B050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027713" y="1510581"/>
            <a:ext cx="2747010" cy="43858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125" b="1" dirty="0" smtClean="0">
                <a:solidFill>
                  <a:srgbClr val="1D6FA9">
                    <a:lumMod val="75000"/>
                  </a:srgbClr>
                </a:solidFill>
                <a:latin typeface="Cambria" panose="02040503050406030204" pitchFamily="18" charset="0"/>
              </a:rPr>
              <a:t>«Социальное и демографическое развитие»</a:t>
            </a:r>
            <a:endParaRPr lang="ru-RU" sz="1125" b="1" dirty="0">
              <a:solidFill>
                <a:srgbClr val="1D6FA9">
                  <a:lumMod val="75000"/>
                </a:srgbClr>
              </a:solidFill>
              <a:latin typeface="Cambria" panose="02040503050406030204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027713" y="2450943"/>
            <a:ext cx="2747010" cy="61170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125" b="1" dirty="0" smtClean="0">
                <a:solidFill>
                  <a:srgbClr val="1D6FA9">
                    <a:lumMod val="75000"/>
                  </a:srgbClr>
                </a:solidFill>
                <a:latin typeface="Cambria" panose="02040503050406030204" pitchFamily="18" charset="0"/>
              </a:rPr>
              <a:t>«Поддержка занятости населения»</a:t>
            </a:r>
          </a:p>
          <a:p>
            <a:pPr algn="ctr"/>
            <a:endParaRPr lang="ru-RU" sz="1125" b="1" dirty="0" smtClean="0">
              <a:solidFill>
                <a:srgbClr val="1D6FA9">
                  <a:lumMod val="75000"/>
                </a:srgbClr>
              </a:solidFill>
              <a:latin typeface="Cambria" panose="02040503050406030204" pitchFamily="18" charset="0"/>
            </a:endParaRPr>
          </a:p>
          <a:p>
            <a:pPr algn="ctr"/>
            <a:r>
              <a:rPr lang="ru-RU" sz="1125" b="1" dirty="0" smtClean="0">
                <a:solidFill>
                  <a:srgbClr val="1D6FA9">
                    <a:lumMod val="75000"/>
                  </a:srgbClr>
                </a:solidFill>
                <a:latin typeface="Cambria" panose="02040503050406030204" pitchFamily="18" charset="0"/>
              </a:rPr>
              <a:t>«Развитие образования»</a:t>
            </a:r>
            <a:endParaRPr lang="ru-RU" sz="1125" b="1" dirty="0">
              <a:solidFill>
                <a:srgbClr val="1D6FA9">
                  <a:lumMod val="75000"/>
                </a:srgbClr>
              </a:solidFill>
              <a:latin typeface="Cambria" panose="02040503050406030204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053379" y="3460410"/>
            <a:ext cx="2747010" cy="7848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ru-RU" sz="1125" b="1" dirty="0">
                <a:solidFill>
                  <a:srgbClr val="1D6FA9">
                    <a:lumMod val="75000"/>
                  </a:srgbClr>
                </a:solidFill>
                <a:latin typeface="Cambria" panose="02040503050406030204" pitchFamily="18" charset="0"/>
              </a:rPr>
              <a:t>«Социальное и демографическое развитие»</a:t>
            </a:r>
          </a:p>
          <a:p>
            <a:pPr algn="ctr"/>
            <a:r>
              <a:rPr lang="ru-RU" sz="1125" b="1" dirty="0" smtClean="0">
                <a:solidFill>
                  <a:srgbClr val="1D6FA9">
                    <a:lumMod val="75000"/>
                  </a:srgbClr>
                </a:solidFill>
                <a:latin typeface="Cambria" panose="02040503050406030204" pitchFamily="18" charset="0"/>
              </a:rPr>
              <a:t>«Поддержка занятости населения»</a:t>
            </a:r>
          </a:p>
          <a:p>
            <a:pPr algn="ctr"/>
            <a:r>
              <a:rPr lang="ru-RU" sz="1125" b="1" dirty="0" smtClean="0">
                <a:solidFill>
                  <a:srgbClr val="1D6FA9">
                    <a:lumMod val="75000"/>
                  </a:srgbClr>
                </a:solidFill>
                <a:latin typeface="Cambria" panose="02040503050406030204" pitchFamily="18" charset="0"/>
              </a:rPr>
              <a:t>«Современное здравоохранение»</a:t>
            </a:r>
            <a:endParaRPr lang="ru-RU" sz="1125" b="1" dirty="0">
              <a:solidFill>
                <a:srgbClr val="1D6FA9">
                  <a:lumMod val="75000"/>
                </a:srgbClr>
              </a:solidFill>
              <a:latin typeface="Cambria" panose="02040503050406030204" pitchFamily="18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6066153" y="4627195"/>
            <a:ext cx="2747010" cy="26545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125" b="1" dirty="0" smtClean="0">
                <a:solidFill>
                  <a:srgbClr val="1D6FA9">
                    <a:lumMod val="75000"/>
                  </a:srgbClr>
                </a:solidFill>
                <a:latin typeface="Cambria" panose="02040503050406030204" pitchFamily="18" charset="0"/>
              </a:rPr>
              <a:t>«Современное здравоохранение»</a:t>
            </a:r>
            <a:endParaRPr lang="ru-RU" sz="1125" b="1" dirty="0">
              <a:solidFill>
                <a:srgbClr val="1D6FA9">
                  <a:lumMod val="75000"/>
                </a:srgbClr>
              </a:solidFill>
              <a:latin typeface="Cambria" panose="02040503050406030204" pitchFamily="18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6066153" y="5690432"/>
            <a:ext cx="2747010" cy="43858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125" b="1" dirty="0" smtClean="0">
                <a:solidFill>
                  <a:srgbClr val="1D6FA9">
                    <a:lumMod val="75000"/>
                  </a:srgbClr>
                </a:solidFill>
                <a:latin typeface="Cambria" panose="02040503050406030204" pitchFamily="18" charset="0"/>
              </a:rPr>
              <a:t>«Развитие физической культуры и спорта»</a:t>
            </a:r>
            <a:endParaRPr lang="ru-RU" sz="1125" b="1" dirty="0">
              <a:solidFill>
                <a:srgbClr val="1D6FA9">
                  <a:lumMod val="75000"/>
                </a:srgbClr>
              </a:solidFill>
              <a:latin typeface="Cambria" panose="02040503050406030204" pitchFamily="18" charset="0"/>
            </a:endParaRPr>
          </a:p>
        </p:txBody>
      </p:sp>
      <p:grpSp>
        <p:nvGrpSpPr>
          <p:cNvPr id="79" name="Группа 78"/>
          <p:cNvGrpSpPr/>
          <p:nvPr/>
        </p:nvGrpSpPr>
        <p:grpSpPr>
          <a:xfrm rot="5400000">
            <a:off x="2477797" y="1591428"/>
            <a:ext cx="222256" cy="306778"/>
            <a:chOff x="4253544" y="1935826"/>
            <a:chExt cx="299892" cy="476760"/>
          </a:xfrm>
          <a:noFill/>
        </p:grpSpPr>
        <p:sp>
          <p:nvSpPr>
            <p:cNvPr id="80" name="Нашивка 65"/>
            <p:cNvSpPr/>
            <p:nvPr/>
          </p:nvSpPr>
          <p:spPr>
            <a:xfrm rot="16200000">
              <a:off x="4294908" y="1894462"/>
              <a:ext cx="217164" cy="299892"/>
            </a:xfrm>
            <a:prstGeom prst="chevron">
              <a:avLst/>
            </a:prstGeom>
            <a:grpFill/>
            <a:ln w="25400" cap="flat" cmpd="sng" algn="ctr">
              <a:solidFill>
                <a:srgbClr val="C00000"/>
              </a:solidFill>
              <a:prstDash val="solid"/>
            </a:ln>
            <a:effectLst/>
          </p:spPr>
          <p:txBody>
            <a:bodyPr lIns="84900" tIns="42450" rIns="84900" bIns="4245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1" name="Нашивка 65"/>
            <p:cNvSpPr/>
            <p:nvPr/>
          </p:nvSpPr>
          <p:spPr>
            <a:xfrm rot="16200000">
              <a:off x="4294907" y="2154058"/>
              <a:ext cx="217165" cy="299892"/>
            </a:xfrm>
            <a:prstGeom prst="chevron">
              <a:avLst/>
            </a:prstGeom>
            <a:grpFill/>
            <a:ln w="25400" cap="flat" cmpd="sng" algn="ctr">
              <a:solidFill>
                <a:srgbClr val="C00000"/>
              </a:solidFill>
              <a:prstDash val="solid"/>
            </a:ln>
            <a:effectLst/>
          </p:spPr>
          <p:txBody>
            <a:bodyPr lIns="84900" tIns="42450" rIns="84900" bIns="4245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82" name="Группа 81"/>
          <p:cNvGrpSpPr/>
          <p:nvPr/>
        </p:nvGrpSpPr>
        <p:grpSpPr>
          <a:xfrm rot="5400000">
            <a:off x="2458524" y="2625569"/>
            <a:ext cx="233500" cy="319076"/>
            <a:chOff x="4253544" y="1935826"/>
            <a:chExt cx="299892" cy="476760"/>
          </a:xfrm>
          <a:noFill/>
        </p:grpSpPr>
        <p:sp>
          <p:nvSpPr>
            <p:cNvPr id="83" name="Нашивка 65"/>
            <p:cNvSpPr/>
            <p:nvPr/>
          </p:nvSpPr>
          <p:spPr>
            <a:xfrm rot="16200000">
              <a:off x="4294908" y="1894462"/>
              <a:ext cx="217164" cy="299892"/>
            </a:xfrm>
            <a:prstGeom prst="chevron">
              <a:avLst/>
            </a:prstGeom>
            <a:grpFill/>
            <a:ln w="25400" cap="flat" cmpd="sng" algn="ctr">
              <a:solidFill>
                <a:srgbClr val="C00000"/>
              </a:solidFill>
              <a:prstDash val="solid"/>
            </a:ln>
            <a:effectLst/>
          </p:spPr>
          <p:txBody>
            <a:bodyPr lIns="84900" tIns="42450" rIns="84900" bIns="4245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4" name="Нашивка 65"/>
            <p:cNvSpPr/>
            <p:nvPr/>
          </p:nvSpPr>
          <p:spPr>
            <a:xfrm rot="16200000">
              <a:off x="4294907" y="2154058"/>
              <a:ext cx="217165" cy="299892"/>
            </a:xfrm>
            <a:prstGeom prst="chevron">
              <a:avLst/>
            </a:prstGeom>
            <a:grpFill/>
            <a:ln w="25400" cap="flat" cmpd="sng" algn="ctr">
              <a:solidFill>
                <a:srgbClr val="C00000"/>
              </a:solidFill>
              <a:prstDash val="solid"/>
            </a:ln>
            <a:effectLst/>
          </p:spPr>
          <p:txBody>
            <a:bodyPr lIns="84900" tIns="42450" rIns="84900" bIns="4245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85" name="Группа 84"/>
          <p:cNvGrpSpPr/>
          <p:nvPr/>
        </p:nvGrpSpPr>
        <p:grpSpPr>
          <a:xfrm rot="5400000">
            <a:off x="2463054" y="3616888"/>
            <a:ext cx="222256" cy="306778"/>
            <a:chOff x="4253544" y="1935826"/>
            <a:chExt cx="299892" cy="476760"/>
          </a:xfrm>
          <a:noFill/>
        </p:grpSpPr>
        <p:sp>
          <p:nvSpPr>
            <p:cNvPr id="86" name="Нашивка 65"/>
            <p:cNvSpPr/>
            <p:nvPr/>
          </p:nvSpPr>
          <p:spPr>
            <a:xfrm rot="16200000">
              <a:off x="4294908" y="1894462"/>
              <a:ext cx="217164" cy="299892"/>
            </a:xfrm>
            <a:prstGeom prst="chevron">
              <a:avLst/>
            </a:prstGeom>
            <a:grpFill/>
            <a:ln w="25400" cap="flat" cmpd="sng" algn="ctr">
              <a:solidFill>
                <a:srgbClr val="C00000"/>
              </a:solidFill>
              <a:prstDash val="solid"/>
            </a:ln>
            <a:effectLst/>
          </p:spPr>
          <p:txBody>
            <a:bodyPr lIns="84900" tIns="42450" rIns="84900" bIns="4245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7" name="Нашивка 65"/>
            <p:cNvSpPr/>
            <p:nvPr/>
          </p:nvSpPr>
          <p:spPr>
            <a:xfrm rot="16200000">
              <a:off x="4294907" y="2154058"/>
              <a:ext cx="217165" cy="299892"/>
            </a:xfrm>
            <a:prstGeom prst="chevron">
              <a:avLst/>
            </a:prstGeom>
            <a:grpFill/>
            <a:ln w="25400" cap="flat" cmpd="sng" algn="ctr">
              <a:solidFill>
                <a:srgbClr val="C00000"/>
              </a:solidFill>
              <a:prstDash val="solid"/>
            </a:ln>
            <a:effectLst/>
          </p:spPr>
          <p:txBody>
            <a:bodyPr lIns="84900" tIns="42450" rIns="84900" bIns="4245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88" name="Группа 87"/>
          <p:cNvGrpSpPr/>
          <p:nvPr/>
        </p:nvGrpSpPr>
        <p:grpSpPr>
          <a:xfrm rot="5400000">
            <a:off x="2455521" y="4543203"/>
            <a:ext cx="222256" cy="306778"/>
            <a:chOff x="4253544" y="1935826"/>
            <a:chExt cx="299892" cy="476760"/>
          </a:xfrm>
          <a:noFill/>
        </p:grpSpPr>
        <p:sp>
          <p:nvSpPr>
            <p:cNvPr id="89" name="Нашивка 65"/>
            <p:cNvSpPr/>
            <p:nvPr/>
          </p:nvSpPr>
          <p:spPr>
            <a:xfrm rot="16200000">
              <a:off x="4294908" y="1894462"/>
              <a:ext cx="217164" cy="299892"/>
            </a:xfrm>
            <a:prstGeom prst="chevron">
              <a:avLst/>
            </a:prstGeom>
            <a:grpFill/>
            <a:ln w="25400" cap="flat" cmpd="sng" algn="ctr">
              <a:solidFill>
                <a:srgbClr val="C00000"/>
              </a:solidFill>
              <a:prstDash val="solid"/>
            </a:ln>
            <a:effectLst/>
          </p:spPr>
          <p:txBody>
            <a:bodyPr lIns="84900" tIns="42450" rIns="84900" bIns="4245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0" name="Нашивка 65"/>
            <p:cNvSpPr/>
            <p:nvPr/>
          </p:nvSpPr>
          <p:spPr>
            <a:xfrm rot="16200000">
              <a:off x="4294907" y="2154058"/>
              <a:ext cx="217165" cy="299892"/>
            </a:xfrm>
            <a:prstGeom prst="chevron">
              <a:avLst/>
            </a:prstGeom>
            <a:grpFill/>
            <a:ln w="25400" cap="flat" cmpd="sng" algn="ctr">
              <a:solidFill>
                <a:srgbClr val="C00000"/>
              </a:solidFill>
              <a:prstDash val="solid"/>
            </a:ln>
            <a:effectLst/>
          </p:spPr>
          <p:txBody>
            <a:bodyPr lIns="84900" tIns="42450" rIns="84900" bIns="4245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91" name="Группа 90"/>
          <p:cNvGrpSpPr/>
          <p:nvPr/>
        </p:nvGrpSpPr>
        <p:grpSpPr>
          <a:xfrm rot="5400000">
            <a:off x="2439080" y="5648171"/>
            <a:ext cx="222256" cy="306778"/>
            <a:chOff x="4253544" y="1935826"/>
            <a:chExt cx="299892" cy="476760"/>
          </a:xfrm>
          <a:noFill/>
        </p:grpSpPr>
        <p:sp>
          <p:nvSpPr>
            <p:cNvPr id="92" name="Нашивка 65"/>
            <p:cNvSpPr/>
            <p:nvPr/>
          </p:nvSpPr>
          <p:spPr>
            <a:xfrm rot="16200000">
              <a:off x="4294908" y="1894462"/>
              <a:ext cx="217164" cy="299892"/>
            </a:xfrm>
            <a:prstGeom prst="chevron">
              <a:avLst/>
            </a:prstGeom>
            <a:grpFill/>
            <a:ln w="25400" cap="flat" cmpd="sng" algn="ctr">
              <a:solidFill>
                <a:srgbClr val="C00000"/>
              </a:solidFill>
              <a:prstDash val="solid"/>
            </a:ln>
            <a:effectLst/>
          </p:spPr>
          <p:txBody>
            <a:bodyPr lIns="84900" tIns="42450" rIns="84900" bIns="4245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3" name="Нашивка 65"/>
            <p:cNvSpPr/>
            <p:nvPr/>
          </p:nvSpPr>
          <p:spPr>
            <a:xfrm rot="16200000">
              <a:off x="4294907" y="2154058"/>
              <a:ext cx="217165" cy="299892"/>
            </a:xfrm>
            <a:prstGeom prst="chevron">
              <a:avLst/>
            </a:prstGeom>
            <a:grpFill/>
            <a:ln w="25400" cap="flat" cmpd="sng" algn="ctr">
              <a:solidFill>
                <a:srgbClr val="C00000"/>
              </a:solidFill>
              <a:prstDash val="solid"/>
            </a:ln>
            <a:effectLst/>
          </p:spPr>
          <p:txBody>
            <a:bodyPr lIns="84900" tIns="42450" rIns="84900" bIns="4245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94" name="Группа 93"/>
          <p:cNvGrpSpPr/>
          <p:nvPr/>
        </p:nvGrpSpPr>
        <p:grpSpPr>
          <a:xfrm rot="5400000">
            <a:off x="5676996" y="1591428"/>
            <a:ext cx="241091" cy="306778"/>
            <a:chOff x="4253544" y="1935826"/>
            <a:chExt cx="299892" cy="476760"/>
          </a:xfrm>
          <a:noFill/>
        </p:grpSpPr>
        <p:sp>
          <p:nvSpPr>
            <p:cNvPr id="95" name="Нашивка 65"/>
            <p:cNvSpPr/>
            <p:nvPr/>
          </p:nvSpPr>
          <p:spPr>
            <a:xfrm rot="16200000">
              <a:off x="4294908" y="1894462"/>
              <a:ext cx="217164" cy="299892"/>
            </a:xfrm>
            <a:prstGeom prst="chevron">
              <a:avLst/>
            </a:prstGeom>
            <a:grpFill/>
            <a:ln w="25400" cap="flat" cmpd="sng" algn="ctr">
              <a:solidFill>
                <a:srgbClr val="C00000"/>
              </a:solidFill>
              <a:prstDash val="solid"/>
            </a:ln>
            <a:effectLst/>
          </p:spPr>
          <p:txBody>
            <a:bodyPr lIns="84900" tIns="42450" rIns="84900" bIns="4245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6" name="Нашивка 65"/>
            <p:cNvSpPr/>
            <p:nvPr/>
          </p:nvSpPr>
          <p:spPr>
            <a:xfrm rot="16200000">
              <a:off x="4294907" y="2154058"/>
              <a:ext cx="217165" cy="299892"/>
            </a:xfrm>
            <a:prstGeom prst="chevron">
              <a:avLst/>
            </a:prstGeom>
            <a:grpFill/>
            <a:ln w="25400" cap="flat" cmpd="sng" algn="ctr">
              <a:solidFill>
                <a:srgbClr val="C00000"/>
              </a:solidFill>
              <a:prstDash val="solid"/>
            </a:ln>
            <a:effectLst/>
          </p:spPr>
          <p:txBody>
            <a:bodyPr lIns="84900" tIns="42450" rIns="84900" bIns="4245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97" name="Группа 96"/>
          <p:cNvGrpSpPr/>
          <p:nvPr/>
        </p:nvGrpSpPr>
        <p:grpSpPr>
          <a:xfrm rot="5400000">
            <a:off x="5682281" y="2597824"/>
            <a:ext cx="222256" cy="306778"/>
            <a:chOff x="4253544" y="1935826"/>
            <a:chExt cx="299892" cy="476760"/>
          </a:xfrm>
          <a:noFill/>
        </p:grpSpPr>
        <p:sp>
          <p:nvSpPr>
            <p:cNvPr id="98" name="Нашивка 65"/>
            <p:cNvSpPr/>
            <p:nvPr/>
          </p:nvSpPr>
          <p:spPr>
            <a:xfrm rot="16200000">
              <a:off x="4294908" y="1894462"/>
              <a:ext cx="217164" cy="299892"/>
            </a:xfrm>
            <a:prstGeom prst="chevron">
              <a:avLst/>
            </a:prstGeom>
            <a:grpFill/>
            <a:ln w="25400" cap="flat" cmpd="sng" algn="ctr">
              <a:solidFill>
                <a:srgbClr val="C00000"/>
              </a:solidFill>
              <a:prstDash val="solid"/>
            </a:ln>
            <a:effectLst/>
          </p:spPr>
          <p:txBody>
            <a:bodyPr lIns="84900" tIns="42450" rIns="84900" bIns="4245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9" name="Нашивка 65"/>
            <p:cNvSpPr/>
            <p:nvPr/>
          </p:nvSpPr>
          <p:spPr>
            <a:xfrm rot="16200000">
              <a:off x="4294907" y="2154058"/>
              <a:ext cx="217165" cy="299892"/>
            </a:xfrm>
            <a:prstGeom prst="chevron">
              <a:avLst/>
            </a:prstGeom>
            <a:grpFill/>
            <a:ln w="25400" cap="flat" cmpd="sng" algn="ctr">
              <a:solidFill>
                <a:srgbClr val="C00000"/>
              </a:solidFill>
              <a:prstDash val="solid"/>
            </a:ln>
            <a:effectLst/>
          </p:spPr>
          <p:txBody>
            <a:bodyPr lIns="84900" tIns="42450" rIns="84900" bIns="4245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00" name="Группа 99"/>
          <p:cNvGrpSpPr/>
          <p:nvPr/>
        </p:nvGrpSpPr>
        <p:grpSpPr>
          <a:xfrm rot="5400000">
            <a:off x="5686413" y="3699436"/>
            <a:ext cx="222256" cy="306778"/>
            <a:chOff x="4253544" y="1935826"/>
            <a:chExt cx="299892" cy="476760"/>
          </a:xfrm>
          <a:noFill/>
        </p:grpSpPr>
        <p:sp>
          <p:nvSpPr>
            <p:cNvPr id="101" name="Нашивка 65"/>
            <p:cNvSpPr/>
            <p:nvPr/>
          </p:nvSpPr>
          <p:spPr>
            <a:xfrm rot="16200000">
              <a:off x="4294908" y="1894462"/>
              <a:ext cx="217164" cy="299892"/>
            </a:xfrm>
            <a:prstGeom prst="chevron">
              <a:avLst/>
            </a:prstGeom>
            <a:grpFill/>
            <a:ln w="25400" cap="flat" cmpd="sng" algn="ctr">
              <a:solidFill>
                <a:srgbClr val="C00000"/>
              </a:solidFill>
              <a:prstDash val="solid"/>
            </a:ln>
            <a:effectLst/>
          </p:spPr>
          <p:txBody>
            <a:bodyPr lIns="84900" tIns="42450" rIns="84900" bIns="4245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2" name="Нашивка 65"/>
            <p:cNvSpPr/>
            <p:nvPr/>
          </p:nvSpPr>
          <p:spPr>
            <a:xfrm rot="16200000">
              <a:off x="4294907" y="2154058"/>
              <a:ext cx="217165" cy="299892"/>
            </a:xfrm>
            <a:prstGeom prst="chevron">
              <a:avLst/>
            </a:prstGeom>
            <a:grpFill/>
            <a:ln w="25400" cap="flat" cmpd="sng" algn="ctr">
              <a:solidFill>
                <a:srgbClr val="C00000"/>
              </a:solidFill>
              <a:prstDash val="solid"/>
            </a:ln>
            <a:effectLst/>
          </p:spPr>
          <p:txBody>
            <a:bodyPr lIns="84900" tIns="42450" rIns="84900" bIns="4245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03" name="Группа 102"/>
          <p:cNvGrpSpPr/>
          <p:nvPr/>
        </p:nvGrpSpPr>
        <p:grpSpPr>
          <a:xfrm rot="5400000">
            <a:off x="5699903" y="4613082"/>
            <a:ext cx="222256" cy="306778"/>
            <a:chOff x="4253544" y="1935826"/>
            <a:chExt cx="299892" cy="476760"/>
          </a:xfrm>
          <a:noFill/>
        </p:grpSpPr>
        <p:sp>
          <p:nvSpPr>
            <p:cNvPr id="104" name="Нашивка 65"/>
            <p:cNvSpPr/>
            <p:nvPr/>
          </p:nvSpPr>
          <p:spPr>
            <a:xfrm rot="16200000">
              <a:off x="4294908" y="1894462"/>
              <a:ext cx="217164" cy="299892"/>
            </a:xfrm>
            <a:prstGeom prst="chevron">
              <a:avLst/>
            </a:prstGeom>
            <a:grpFill/>
            <a:ln w="25400" cap="flat" cmpd="sng" algn="ctr">
              <a:solidFill>
                <a:srgbClr val="C00000"/>
              </a:solidFill>
              <a:prstDash val="solid"/>
            </a:ln>
            <a:effectLst/>
          </p:spPr>
          <p:txBody>
            <a:bodyPr lIns="84900" tIns="42450" rIns="84900" bIns="4245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5" name="Нашивка 65"/>
            <p:cNvSpPr/>
            <p:nvPr/>
          </p:nvSpPr>
          <p:spPr>
            <a:xfrm rot="16200000">
              <a:off x="4294907" y="2154058"/>
              <a:ext cx="217165" cy="299892"/>
            </a:xfrm>
            <a:prstGeom prst="chevron">
              <a:avLst/>
            </a:prstGeom>
            <a:grpFill/>
            <a:ln w="25400" cap="flat" cmpd="sng" algn="ctr">
              <a:solidFill>
                <a:srgbClr val="C00000"/>
              </a:solidFill>
              <a:prstDash val="solid"/>
            </a:ln>
            <a:effectLst/>
          </p:spPr>
          <p:txBody>
            <a:bodyPr lIns="84900" tIns="42450" rIns="84900" bIns="4245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06" name="Группа 105"/>
          <p:cNvGrpSpPr/>
          <p:nvPr/>
        </p:nvGrpSpPr>
        <p:grpSpPr>
          <a:xfrm rot="5400000">
            <a:off x="5713555" y="5714694"/>
            <a:ext cx="222256" cy="306778"/>
            <a:chOff x="4253544" y="1935826"/>
            <a:chExt cx="299892" cy="476760"/>
          </a:xfrm>
          <a:noFill/>
        </p:grpSpPr>
        <p:sp>
          <p:nvSpPr>
            <p:cNvPr id="107" name="Нашивка 65"/>
            <p:cNvSpPr/>
            <p:nvPr/>
          </p:nvSpPr>
          <p:spPr>
            <a:xfrm rot="16200000">
              <a:off x="4294908" y="1894462"/>
              <a:ext cx="217164" cy="299892"/>
            </a:xfrm>
            <a:prstGeom prst="chevron">
              <a:avLst/>
            </a:prstGeom>
            <a:grpFill/>
            <a:ln w="25400" cap="flat" cmpd="sng" algn="ctr">
              <a:solidFill>
                <a:srgbClr val="C00000"/>
              </a:solidFill>
              <a:prstDash val="solid"/>
            </a:ln>
            <a:effectLst/>
          </p:spPr>
          <p:txBody>
            <a:bodyPr lIns="84900" tIns="42450" rIns="84900" bIns="4245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8" name="Нашивка 65"/>
            <p:cNvSpPr/>
            <p:nvPr/>
          </p:nvSpPr>
          <p:spPr>
            <a:xfrm rot="16200000">
              <a:off x="4294907" y="2154058"/>
              <a:ext cx="217165" cy="299892"/>
            </a:xfrm>
            <a:prstGeom prst="chevron">
              <a:avLst/>
            </a:prstGeom>
            <a:grpFill/>
            <a:ln w="25400" cap="flat" cmpd="sng" algn="ctr">
              <a:solidFill>
                <a:srgbClr val="C00000"/>
              </a:solidFill>
              <a:prstDash val="solid"/>
            </a:ln>
            <a:effectLst/>
          </p:spPr>
          <p:txBody>
            <a:bodyPr lIns="84900" tIns="42450" rIns="84900" bIns="4245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ABD8B-5137-4A1E-B36A-1442512D57C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87447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3147855566"/>
              </p:ext>
            </p:extLst>
          </p:nvPr>
        </p:nvGraphicFramePr>
        <p:xfrm>
          <a:off x="552182" y="1761112"/>
          <a:ext cx="5171610" cy="45036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itle 1"/>
          <p:cNvSpPr txBox="1">
            <a:spLocks/>
          </p:cNvSpPr>
          <p:nvPr/>
        </p:nvSpPr>
        <p:spPr>
          <a:xfrm>
            <a:off x="136662" y="187558"/>
            <a:ext cx="8646853" cy="72975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 smtClean="0">
                <a:solidFill>
                  <a:srgbClr val="00B050"/>
                </a:solidFill>
                <a:latin typeface="Franklin Gothic Medium" panose="020B0603020102020204" pitchFamily="34" charset="0"/>
              </a:rPr>
              <a:t>Финансирование портфеля проектов «Демография»</a:t>
            </a:r>
            <a:endParaRPr lang="en-US" sz="2000" b="1" dirty="0">
              <a:solidFill>
                <a:srgbClr val="00B050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2166052" y="2077493"/>
            <a:ext cx="5477774" cy="10786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indent="0"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>
                <a:solidFill>
                  <a:srgbClr val="002060"/>
                </a:solidFill>
                <a:latin typeface="Franklin Gothic Medium" pitchFamily="34" charset="0"/>
              </a:defRPr>
            </a:lvl1pPr>
            <a:lvl2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/>
            </a:lvl2pPr>
            <a:lvl3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3pPr>
            <a:lvl4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4pPr>
            <a:lvl5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5pPr>
            <a:lvl6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6pPr>
            <a:lvl7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7pPr>
            <a:lvl8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8pPr>
            <a:lvl9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9pPr>
          </a:lstStyle>
          <a:p>
            <a:endParaRPr lang="ru-RU" dirty="0"/>
          </a:p>
        </p:txBody>
      </p:sp>
      <p:sp>
        <p:nvSpPr>
          <p:cNvPr id="28" name="Объект 2"/>
          <p:cNvSpPr txBox="1">
            <a:spLocks/>
          </p:cNvSpPr>
          <p:nvPr/>
        </p:nvSpPr>
        <p:spPr>
          <a:xfrm>
            <a:off x="3975905" y="2663138"/>
            <a:ext cx="4760155" cy="6031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buClr>
                <a:srgbClr val="FF0000"/>
              </a:buClr>
            </a:pPr>
            <a:r>
              <a:rPr lang="ru-RU" sz="1800" dirty="0" smtClean="0">
                <a:solidFill>
                  <a:srgbClr val="002060"/>
                </a:solidFill>
                <a:latin typeface="Franklin Gothic Medium" panose="020B06030201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85,3 % бюджет автономного округа</a:t>
            </a:r>
            <a:endParaRPr lang="ru-RU" sz="1800" dirty="0">
              <a:solidFill>
                <a:srgbClr val="002060"/>
              </a:solidFill>
              <a:latin typeface="Franklin Gothic Medium" panose="020B06030201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9" name="Объект 2"/>
          <p:cNvSpPr txBox="1">
            <a:spLocks/>
          </p:cNvSpPr>
          <p:nvPr/>
        </p:nvSpPr>
        <p:spPr>
          <a:xfrm>
            <a:off x="4015901" y="3124525"/>
            <a:ext cx="4727617" cy="7083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indent="0" algn="just">
              <a:lnSpc>
                <a:spcPct val="100000"/>
              </a:lnSpc>
              <a:spcBef>
                <a:spcPts val="1000"/>
              </a:spcBef>
              <a:buClr>
                <a:srgbClr val="FF0000"/>
              </a:buClr>
              <a:buFont typeface="Arial" panose="020B0604020202020204" pitchFamily="34" charset="0"/>
              <a:buNone/>
              <a:defRPr>
                <a:solidFill>
                  <a:srgbClr val="002060"/>
                </a:solidFill>
                <a:latin typeface="Franklin Gothic Medium" pitchFamily="34" charset="0"/>
              </a:defRPr>
            </a:lvl1pPr>
            <a:lvl2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/>
            </a:lvl2pPr>
            <a:lvl3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3pPr>
            <a:lvl4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4pPr>
            <a:lvl5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5pPr>
            <a:lvl6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6pPr>
            <a:lvl7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7pPr>
            <a:lvl8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8pPr>
            <a:lvl9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9pPr>
          </a:lstStyle>
          <a:p>
            <a:r>
              <a:rPr lang="ru-RU" dirty="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8,9 % федеральный бюджета</a:t>
            </a:r>
            <a:endParaRPr lang="ru-RU" dirty="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xmlns="" id="{D1C832A0-B704-4DAC-A887-33C365C9CC61}"/>
              </a:ext>
            </a:extLst>
          </p:cNvPr>
          <p:cNvGrpSpPr/>
          <p:nvPr/>
        </p:nvGrpSpPr>
        <p:grpSpPr>
          <a:xfrm>
            <a:off x="-25997" y="986225"/>
            <a:ext cx="7859486" cy="89285"/>
            <a:chOff x="947651" y="2754884"/>
            <a:chExt cx="7257566" cy="89285"/>
          </a:xfrm>
        </p:grpSpPr>
        <p:sp>
          <p:nvSpPr>
            <p:cNvPr id="43" name="Прямоугольник 42">
              <a:extLst>
                <a:ext uri="{FF2B5EF4-FFF2-40B4-BE49-F238E27FC236}">
                  <a16:creationId xmlns:a16="http://schemas.microsoft.com/office/drawing/2014/main" xmlns="" id="{07582EAA-751A-47BF-9A96-FE8787FF747A}"/>
                </a:ext>
              </a:extLst>
            </p:cNvPr>
            <p:cNvSpPr/>
            <p:nvPr/>
          </p:nvSpPr>
          <p:spPr>
            <a:xfrm>
              <a:off x="947651" y="2754884"/>
              <a:ext cx="7257565" cy="52157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44" name="Прямоугольник 43">
              <a:extLst>
                <a:ext uri="{FF2B5EF4-FFF2-40B4-BE49-F238E27FC236}">
                  <a16:creationId xmlns:a16="http://schemas.microsoft.com/office/drawing/2014/main" xmlns="" id="{1DDBB906-6737-434B-986D-5731AE3FD97B}"/>
                </a:ext>
              </a:extLst>
            </p:cNvPr>
            <p:cNvSpPr/>
            <p:nvPr/>
          </p:nvSpPr>
          <p:spPr>
            <a:xfrm flipV="1">
              <a:off x="947651" y="2798450"/>
              <a:ext cx="7257566" cy="45719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pic>
        <p:nvPicPr>
          <p:cNvPr id="45" name="Рисунок 44">
            <a:extLst>
              <a:ext uri="{FF2B5EF4-FFF2-40B4-BE49-F238E27FC236}">
                <a16:creationId xmlns:a16="http://schemas.microsoft.com/office/drawing/2014/main" xmlns="" id="{528A159D-596E-4A6E-9E8E-672D8C2BD6E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232" y="127855"/>
            <a:ext cx="903513" cy="935598"/>
          </a:xfrm>
          <a:prstGeom prst="rect">
            <a:avLst/>
          </a:prstGeom>
        </p:spPr>
      </p:pic>
      <p:sp>
        <p:nvSpPr>
          <p:cNvPr id="47" name="Объект 2"/>
          <p:cNvSpPr txBox="1">
            <a:spLocks/>
          </p:cNvSpPr>
          <p:nvPr/>
        </p:nvSpPr>
        <p:spPr>
          <a:xfrm>
            <a:off x="2889896" y="4157656"/>
            <a:ext cx="5443221" cy="6101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buClr>
                <a:srgbClr val="FF0000"/>
              </a:buClr>
            </a:pPr>
            <a:endParaRPr lang="ru-RU" sz="1800" dirty="0">
              <a:solidFill>
                <a:srgbClr val="002060"/>
              </a:solidFill>
              <a:latin typeface="Franklin Gothic Medium" pitchFamily="34" charset="0"/>
            </a:endParaRPr>
          </a:p>
        </p:txBody>
      </p:sp>
      <p:sp>
        <p:nvSpPr>
          <p:cNvPr id="48" name="Объект 2"/>
          <p:cNvSpPr txBox="1">
            <a:spLocks/>
          </p:cNvSpPr>
          <p:nvPr/>
        </p:nvSpPr>
        <p:spPr>
          <a:xfrm>
            <a:off x="4015901" y="3698011"/>
            <a:ext cx="4860848" cy="6989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indent="0" algn="just">
              <a:lnSpc>
                <a:spcPct val="100000"/>
              </a:lnSpc>
              <a:spcBef>
                <a:spcPts val="1000"/>
              </a:spcBef>
              <a:buClr>
                <a:srgbClr val="FF0000"/>
              </a:buClr>
              <a:buFont typeface="Arial" panose="020B0604020202020204" pitchFamily="34" charset="0"/>
              <a:buNone/>
              <a:defRPr sz="1400">
                <a:solidFill>
                  <a:srgbClr val="002060"/>
                </a:solidFill>
                <a:latin typeface="Franklin Gothic Medium" pitchFamily="34" charset="0"/>
              </a:defRPr>
            </a:lvl1pPr>
            <a:lvl2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/>
            </a:lvl2pPr>
            <a:lvl3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3pPr>
            <a:lvl4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4pPr>
            <a:lvl5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5pPr>
            <a:lvl6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6pPr>
            <a:lvl7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7pPr>
            <a:lvl8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8pPr>
            <a:lvl9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9pPr>
          </a:lstStyle>
          <a:p>
            <a:r>
              <a:rPr lang="ru-RU" sz="1800" dirty="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4,9 % внебюджетные источники</a:t>
            </a:r>
            <a:endParaRPr lang="ru-RU" sz="1800" dirty="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9" name="Объект 2"/>
          <p:cNvSpPr txBox="1">
            <a:spLocks/>
          </p:cNvSpPr>
          <p:nvPr/>
        </p:nvSpPr>
        <p:spPr>
          <a:xfrm>
            <a:off x="3975905" y="4259204"/>
            <a:ext cx="4807610" cy="10171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indent="0" algn="just">
              <a:lnSpc>
                <a:spcPct val="100000"/>
              </a:lnSpc>
              <a:spcBef>
                <a:spcPts val="1000"/>
              </a:spcBef>
              <a:buClr>
                <a:srgbClr val="FF0000"/>
              </a:buClr>
              <a:buFont typeface="Arial" panose="020B0604020202020204" pitchFamily="34" charset="0"/>
              <a:buNone/>
              <a:defRPr>
                <a:solidFill>
                  <a:srgbClr val="002060"/>
                </a:solidFill>
                <a:latin typeface="Franklin Gothic Medium" pitchFamily="34" charset="0"/>
              </a:defRPr>
            </a:lvl1pPr>
            <a:lvl2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/>
            </a:lvl2pPr>
            <a:lvl3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3pPr>
            <a:lvl4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4pPr>
            <a:lvl5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5pPr>
            <a:lvl6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6pPr>
            <a:lvl7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7pPr>
            <a:lvl8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8pPr>
            <a:lvl9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9pPr>
          </a:lstStyle>
          <a:p>
            <a:r>
              <a:rPr lang="ru-RU" dirty="0" smtClean="0"/>
              <a:t> </a:t>
            </a:r>
            <a:r>
              <a:rPr lang="ru-RU" dirty="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0,9 % местные бюджеты</a:t>
            </a:r>
            <a:endParaRPr lang="ru-RU" dirty="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02345" y="1692045"/>
            <a:ext cx="53811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Franklin Gothic Medium" panose="020B06030201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Объем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Franklin Gothic Medium" panose="020B06030201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финансирования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Franklin Gothic Medium" panose="020B06030201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в 2019 году составляет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Franklin Gothic Medium" panose="020B06030201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             4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Franklin Gothic Medium" panose="020B06030201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565,3 млн. руб., в том числе :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Franklin Gothic Medium" panose="020B06030201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4693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479167" y="27941"/>
            <a:ext cx="8204895" cy="89620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2000" b="1" dirty="0">
                <a:solidFill>
                  <a:srgbClr val="00B050"/>
                </a:solidFill>
                <a:latin typeface="Franklin Gothic Medium" panose="020B0603020102020204" pitchFamily="34" charset="0"/>
              </a:rPr>
              <a:t>Карта </a:t>
            </a:r>
            <a:r>
              <a:rPr lang="ru-RU" sz="2000" b="1" dirty="0" smtClean="0">
                <a:solidFill>
                  <a:srgbClr val="00B050"/>
                </a:solidFill>
                <a:latin typeface="Franklin Gothic Medium" panose="020B0603020102020204" pitchFamily="34" charset="0"/>
              </a:rPr>
              <a:t>результатов </a:t>
            </a:r>
            <a:endParaRPr lang="en-US" sz="2000" b="1" dirty="0">
              <a:solidFill>
                <a:srgbClr val="00B050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394285" y="1255167"/>
            <a:ext cx="3061091" cy="1250641"/>
          </a:xfrm>
          <a:prstGeom prst="roundRect">
            <a:avLst>
              <a:gd name="adj" fmla="val 7089"/>
            </a:avLst>
          </a:prstGeom>
          <a:solidFill>
            <a:schemeClr val="lt1">
              <a:alpha val="71000"/>
            </a:schemeClr>
          </a:solidFill>
          <a:ln w="28575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  <a:latin typeface="Franklin Gothic Medium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94284" y="1450075"/>
            <a:ext cx="2985266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Franklin Gothic Medium" pitchFamily="34" charset="0"/>
              </a:rPr>
              <a:t>Увеличение числа семей с детьми, получающих 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Franklin Gothic Medium" pitchFamily="34" charset="0"/>
              </a:rPr>
              <a:t>меры социальной 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Franklin Gothic Medium" pitchFamily="34" charset="0"/>
              </a:rPr>
              <a:t>поддержки</a:t>
            </a:r>
          </a:p>
          <a:p>
            <a:pPr algn="ctr"/>
            <a:endParaRPr lang="ru-RU" sz="1500" dirty="0">
              <a:solidFill>
                <a:schemeClr val="accent1">
                  <a:lumMod val="50000"/>
                </a:schemeClr>
              </a:solidFill>
              <a:latin typeface="Franklin Gothic Medium" pitchFamily="34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3662677" y="1255167"/>
            <a:ext cx="5125914" cy="4559984"/>
            <a:chOff x="2702283" y="4265228"/>
            <a:chExt cx="3947696" cy="4944173"/>
          </a:xfrm>
        </p:grpSpPr>
        <p:sp>
          <p:nvSpPr>
            <p:cNvPr id="33" name="Скругленный прямоугольник 32"/>
            <p:cNvSpPr/>
            <p:nvPr/>
          </p:nvSpPr>
          <p:spPr>
            <a:xfrm>
              <a:off x="2702283" y="4265228"/>
              <a:ext cx="3867194" cy="4944173"/>
            </a:xfrm>
            <a:prstGeom prst="roundRect">
              <a:avLst>
                <a:gd name="adj" fmla="val 2434"/>
              </a:avLst>
            </a:prstGeom>
            <a:solidFill>
              <a:schemeClr val="lt1">
                <a:alpha val="71000"/>
              </a:schemeClr>
            </a:solidFill>
            <a:ln w="28575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6" name="Прямоугольник 35"/>
            <p:cNvSpPr/>
            <p:nvPr/>
          </p:nvSpPr>
          <p:spPr>
            <a:xfrm>
              <a:off x="2702283" y="4469786"/>
              <a:ext cx="3947696" cy="4607104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sz="1600" dirty="0" smtClean="0">
                  <a:solidFill>
                    <a:schemeClr val="accent5">
                      <a:lumMod val="50000"/>
                    </a:schemeClr>
                  </a:solidFill>
                  <a:latin typeface="Franklin Gothic Medium" panose="020B0603020102020204" pitchFamily="34" charset="0"/>
                </a:rPr>
                <a:t>Проведены конкурсные процедуры на:</a:t>
              </a:r>
            </a:p>
            <a:p>
              <a:pPr algn="ctr"/>
              <a:endParaRPr lang="ru-RU" sz="1600" dirty="0" smtClean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</a:endParaRPr>
            </a:p>
            <a:p>
              <a:pPr algn="ctr"/>
              <a:r>
                <a:rPr lang="ru-RU" sz="1600" dirty="0" smtClean="0">
                  <a:solidFill>
                    <a:schemeClr val="accent5">
                      <a:lumMod val="50000"/>
                    </a:schemeClr>
                  </a:solidFill>
                  <a:latin typeface="Franklin Gothic Medium" panose="020B0603020102020204" pitchFamily="34" charset="0"/>
                </a:rPr>
                <a:t>закупку вакцин против пневмококковой инфекции</a:t>
              </a:r>
            </a:p>
            <a:p>
              <a:pPr algn="ctr"/>
              <a:endParaRPr lang="ru-RU" sz="1600" dirty="0" smtClean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</a:endParaRPr>
            </a:p>
            <a:p>
              <a:pPr algn="ctr"/>
              <a:r>
                <a:rPr lang="ru-RU" sz="1600" dirty="0" smtClean="0">
                  <a:solidFill>
                    <a:schemeClr val="accent5">
                      <a:lumMod val="50000"/>
                    </a:schemeClr>
                  </a:solidFill>
                  <a:latin typeface="Franklin Gothic Medium" panose="020B0603020102020204" pitchFamily="34" charset="0"/>
                </a:rPr>
                <a:t>поставку автотранспорта для перевозки граждан старше 65 лет из сельской местности в учреждения здравоохранения.</a:t>
              </a:r>
            </a:p>
            <a:p>
              <a:pPr algn="ctr"/>
              <a:endParaRPr lang="ru-RU" sz="1600" dirty="0" smtClean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</a:endParaRPr>
            </a:p>
            <a:p>
              <a:pPr algn="ctr"/>
              <a:r>
                <a:rPr lang="ru-RU" sz="1600" dirty="0" smtClean="0">
                  <a:solidFill>
                    <a:schemeClr val="accent5">
                      <a:lumMod val="50000"/>
                    </a:schemeClr>
                  </a:solidFill>
                  <a:latin typeface="Franklin Gothic Medium" panose="020B0603020102020204" pitchFamily="34" charset="0"/>
                </a:rPr>
                <a:t>Открыт физкультурно-спортивный комплекс в                 г</a:t>
              </a:r>
              <a:r>
                <a:rPr lang="ru-RU" sz="1600" dirty="0">
                  <a:solidFill>
                    <a:schemeClr val="accent5">
                      <a:lumMod val="50000"/>
                    </a:schemeClr>
                  </a:solidFill>
                  <a:latin typeface="Franklin Gothic Medium" panose="020B0603020102020204" pitchFamily="34" charset="0"/>
                </a:rPr>
                <a:t>. </a:t>
              </a:r>
              <a:r>
                <a:rPr lang="ru-RU" sz="1600" dirty="0" err="1">
                  <a:solidFill>
                    <a:schemeClr val="accent5">
                      <a:lumMod val="50000"/>
                    </a:schemeClr>
                  </a:solidFill>
                  <a:latin typeface="Franklin Gothic Medium" panose="020B0603020102020204" pitchFamily="34" charset="0"/>
                </a:rPr>
                <a:t>Югорске</a:t>
              </a:r>
              <a:r>
                <a:rPr lang="ru-RU" sz="1600" dirty="0">
                  <a:solidFill>
                    <a:schemeClr val="accent5">
                      <a:lumMod val="50000"/>
                    </a:schemeClr>
                  </a:solidFill>
                  <a:latin typeface="Franklin Gothic Medium" panose="020B0603020102020204" pitchFamily="34" charset="0"/>
                </a:rPr>
                <a:t> </a:t>
              </a:r>
              <a:r>
                <a:rPr lang="ru-RU" sz="1600" dirty="0" smtClean="0">
                  <a:solidFill>
                    <a:schemeClr val="accent5">
                      <a:lumMod val="50000"/>
                    </a:schemeClr>
                  </a:solidFill>
                  <a:latin typeface="Franklin Gothic Medium" panose="020B0603020102020204" pitchFamily="34" charset="0"/>
                </a:rPr>
                <a:t>, для занятием спортом 450 граждан</a:t>
              </a:r>
              <a:endParaRPr lang="ru-RU" sz="1600" dirty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</a:endParaRPr>
            </a:p>
            <a:p>
              <a:pPr algn="ctr"/>
              <a:r>
                <a:rPr lang="ru-RU" sz="1600" dirty="0" smtClean="0">
                  <a:solidFill>
                    <a:schemeClr val="accent5">
                      <a:lumMod val="50000"/>
                    </a:schemeClr>
                  </a:solidFill>
                  <a:latin typeface="Franklin Gothic Medium" panose="020B0603020102020204" pitchFamily="34" charset="0"/>
                </a:rPr>
                <a:t> </a:t>
              </a:r>
            </a:p>
            <a:p>
              <a:pPr algn="ctr"/>
              <a:r>
                <a:rPr lang="ru-RU" sz="1600" dirty="0" smtClean="0">
                  <a:solidFill>
                    <a:schemeClr val="accent5">
                      <a:lumMod val="50000"/>
                    </a:schemeClr>
                  </a:solidFill>
                  <a:latin typeface="Franklin Gothic Medium" panose="020B0603020102020204" pitchFamily="34" charset="0"/>
                </a:rPr>
                <a:t>   </a:t>
              </a:r>
              <a:r>
                <a:rPr lang="ru-RU" sz="1600" dirty="0">
                  <a:solidFill>
                    <a:schemeClr val="accent5">
                      <a:lumMod val="50000"/>
                    </a:schemeClr>
                  </a:solidFill>
                  <a:latin typeface="Franklin Gothic Medium" panose="020B0603020102020204" pitchFamily="34" charset="0"/>
                </a:rPr>
                <a:t>Н</a:t>
              </a:r>
              <a:r>
                <a:rPr lang="ru-RU" sz="1600" dirty="0" smtClean="0">
                  <a:solidFill>
                    <a:schemeClr val="accent5">
                      <a:lumMod val="50000"/>
                    </a:schemeClr>
                  </a:solidFill>
                  <a:latin typeface="Franklin Gothic Medium" panose="020B0603020102020204" pitchFamily="34" charset="0"/>
                </a:rPr>
                <a:t>а ТВ, Радио, сети Интернет размещены более 300 материалов о мероприятиях по пропаганде традиционных семейных ценностей</a:t>
              </a:r>
              <a:endParaRPr lang="ru-RU" sz="1600" dirty="0">
                <a:solidFill>
                  <a:schemeClr val="accent5">
                    <a:lumMod val="50000"/>
                  </a:schemeClr>
                </a:solidFill>
                <a:latin typeface="Franklin Gothic Medium" pitchFamily="34" charset="0"/>
              </a:endParaRPr>
            </a:p>
          </p:txBody>
        </p:sp>
      </p:grpSp>
      <p:grpSp>
        <p:nvGrpSpPr>
          <p:cNvPr id="55" name="Группа 54">
            <a:extLst>
              <a:ext uri="{FF2B5EF4-FFF2-40B4-BE49-F238E27FC236}">
                <a16:creationId xmlns:a16="http://schemas.microsoft.com/office/drawing/2014/main" xmlns="" id="{2EA95D50-85BF-4E5B-A1B6-16FB428D6EBE}"/>
              </a:ext>
            </a:extLst>
          </p:cNvPr>
          <p:cNvGrpSpPr/>
          <p:nvPr/>
        </p:nvGrpSpPr>
        <p:grpSpPr>
          <a:xfrm>
            <a:off x="-12192" y="1024906"/>
            <a:ext cx="7859486" cy="89285"/>
            <a:chOff x="947651" y="2754884"/>
            <a:chExt cx="7257566" cy="89285"/>
          </a:xfrm>
        </p:grpSpPr>
        <p:sp>
          <p:nvSpPr>
            <p:cNvPr id="58" name="Прямоугольник 57">
              <a:extLst>
                <a:ext uri="{FF2B5EF4-FFF2-40B4-BE49-F238E27FC236}">
                  <a16:creationId xmlns:a16="http://schemas.microsoft.com/office/drawing/2014/main" xmlns="" id="{1CF208F2-9143-4141-AC47-A0AB4967D7DF}"/>
                </a:ext>
              </a:extLst>
            </p:cNvPr>
            <p:cNvSpPr/>
            <p:nvPr/>
          </p:nvSpPr>
          <p:spPr>
            <a:xfrm>
              <a:off x="947651" y="2754884"/>
              <a:ext cx="7257565" cy="52157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61" name="Прямоугольник 60">
              <a:extLst>
                <a:ext uri="{FF2B5EF4-FFF2-40B4-BE49-F238E27FC236}">
                  <a16:creationId xmlns:a16="http://schemas.microsoft.com/office/drawing/2014/main" xmlns="" id="{FC32EAD5-2317-47E3-9632-A20E23416470}"/>
                </a:ext>
              </a:extLst>
            </p:cNvPr>
            <p:cNvSpPr/>
            <p:nvPr/>
          </p:nvSpPr>
          <p:spPr>
            <a:xfrm flipV="1">
              <a:off x="947651" y="2798450"/>
              <a:ext cx="7257566" cy="45719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pic>
        <p:nvPicPr>
          <p:cNvPr id="64" name="Рисунок 63">
            <a:extLst>
              <a:ext uri="{FF2B5EF4-FFF2-40B4-BE49-F238E27FC236}">
                <a16:creationId xmlns:a16="http://schemas.microsoft.com/office/drawing/2014/main" xmlns="" id="{23F48ABF-8026-4673-AC14-205B9D6133B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341" y="197643"/>
            <a:ext cx="903513" cy="935598"/>
          </a:xfrm>
          <a:prstGeom prst="rect">
            <a:avLst/>
          </a:prstGeom>
        </p:spPr>
      </p:pic>
      <p:sp>
        <p:nvSpPr>
          <p:cNvPr id="16" name="Скругленный прямоугольник 15"/>
          <p:cNvSpPr/>
          <p:nvPr/>
        </p:nvSpPr>
        <p:spPr>
          <a:xfrm>
            <a:off x="356372" y="2729590"/>
            <a:ext cx="3099003" cy="1462294"/>
          </a:xfrm>
          <a:prstGeom prst="roundRect">
            <a:avLst>
              <a:gd name="adj" fmla="val 6227"/>
            </a:avLst>
          </a:prstGeom>
          <a:solidFill>
            <a:schemeClr val="lt1">
              <a:alpha val="71000"/>
            </a:schemeClr>
          </a:solidFill>
          <a:ln w="28575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Franklin Gothic Medium" pitchFamily="34" charset="0"/>
              </a:rPr>
              <a:t>Обучены и повысили квалификацию 63 женщины, находящиеся в отпуске по уходу за ребенком до 3-х лет</a:t>
            </a:r>
            <a:endParaRPr lang="ru-RU" sz="1600" dirty="0">
              <a:solidFill>
                <a:schemeClr val="accent5">
                  <a:lumMod val="50000"/>
                </a:schemeClr>
              </a:solidFill>
              <a:latin typeface="Franklin Gothic Medium" pitchFamily="3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94284" y="4415666"/>
            <a:ext cx="3061091" cy="1411438"/>
          </a:xfrm>
          <a:prstGeom prst="roundRect">
            <a:avLst>
              <a:gd name="adj" fmla="val 5798"/>
            </a:avLst>
          </a:prstGeom>
          <a:solidFill>
            <a:schemeClr val="lt1">
              <a:alpha val="71000"/>
            </a:schemeClr>
          </a:solidFill>
          <a:ln w="28575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Franklin Gothic Medium" pitchFamily="34" charset="0"/>
              </a:rPr>
              <a:t>Проведена процедура экстракорпорального оплодотворения 473 женщинам, появились на свет 252 малыша</a:t>
            </a:r>
            <a:endParaRPr lang="ru-RU" sz="1600" dirty="0">
              <a:solidFill>
                <a:schemeClr val="accent5">
                  <a:lumMod val="50000"/>
                </a:schemeClr>
              </a:solidFill>
              <a:latin typeface="Franklin Gothic Medium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79527" y="536698"/>
            <a:ext cx="40041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000" b="1" dirty="0">
                <a:solidFill>
                  <a:srgbClr val="00B050"/>
                </a:solidFill>
                <a:latin typeface="Franklin Gothic Medium" panose="020B0603020102020204" pitchFamily="34" charset="0"/>
              </a:rPr>
              <a:t>портфеля проектов «Демография»</a:t>
            </a:r>
            <a:endParaRPr lang="en-US" sz="2000" b="1" dirty="0">
              <a:solidFill>
                <a:srgbClr val="00B050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2656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479167" y="27941"/>
            <a:ext cx="8204895" cy="89620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2000" b="1" dirty="0">
                <a:solidFill>
                  <a:srgbClr val="00B050"/>
                </a:solidFill>
                <a:latin typeface="Franklin Gothic Medium" panose="020B0603020102020204" pitchFamily="34" charset="0"/>
              </a:rPr>
              <a:t>Карта </a:t>
            </a:r>
            <a:r>
              <a:rPr lang="ru-RU" sz="2000" b="1" dirty="0" smtClean="0">
                <a:solidFill>
                  <a:srgbClr val="00B050"/>
                </a:solidFill>
                <a:latin typeface="Franklin Gothic Medium" panose="020B0603020102020204" pitchFamily="34" charset="0"/>
              </a:rPr>
              <a:t>результатов </a:t>
            </a:r>
            <a:endParaRPr lang="en-US" sz="2000" b="1" dirty="0">
              <a:solidFill>
                <a:srgbClr val="00B050"/>
              </a:solidFill>
              <a:latin typeface="Franklin Gothic Medium" panose="020B0603020102020204" pitchFamily="34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479167" y="1600796"/>
            <a:ext cx="8217091" cy="4433520"/>
            <a:chOff x="321629" y="4388005"/>
            <a:chExt cx="6328350" cy="5026146"/>
          </a:xfrm>
        </p:grpSpPr>
        <p:sp>
          <p:nvSpPr>
            <p:cNvPr id="33" name="Скругленный прямоугольник 32"/>
            <p:cNvSpPr/>
            <p:nvPr/>
          </p:nvSpPr>
          <p:spPr>
            <a:xfrm>
              <a:off x="321629" y="4388005"/>
              <a:ext cx="6247848" cy="5026146"/>
            </a:xfrm>
            <a:prstGeom prst="roundRect">
              <a:avLst>
                <a:gd name="adj" fmla="val 2434"/>
              </a:avLst>
            </a:prstGeom>
            <a:solidFill>
              <a:schemeClr val="lt1">
                <a:alpha val="71000"/>
              </a:schemeClr>
            </a:solidFill>
            <a:ln w="28575">
              <a:noFill/>
            </a:ln>
            <a:effec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6" name="Прямоугольник 35"/>
            <p:cNvSpPr/>
            <p:nvPr/>
          </p:nvSpPr>
          <p:spPr>
            <a:xfrm>
              <a:off x="572168" y="4469786"/>
              <a:ext cx="6077811" cy="440679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endParaRPr lang="ru-RU" sz="1600" dirty="0">
                <a:solidFill>
                  <a:schemeClr val="accent5">
                    <a:lumMod val="50000"/>
                  </a:schemeClr>
                </a:solidFill>
                <a:latin typeface="Franklin Gothic Medium" pitchFamily="34" charset="0"/>
              </a:endParaRPr>
            </a:p>
          </p:txBody>
        </p:sp>
      </p:grpSp>
      <p:grpSp>
        <p:nvGrpSpPr>
          <p:cNvPr id="55" name="Группа 54">
            <a:extLst>
              <a:ext uri="{FF2B5EF4-FFF2-40B4-BE49-F238E27FC236}">
                <a16:creationId xmlns:a16="http://schemas.microsoft.com/office/drawing/2014/main" xmlns="" id="{2EA95D50-85BF-4E5B-A1B6-16FB428D6EBE}"/>
              </a:ext>
            </a:extLst>
          </p:cNvPr>
          <p:cNvGrpSpPr/>
          <p:nvPr/>
        </p:nvGrpSpPr>
        <p:grpSpPr>
          <a:xfrm>
            <a:off x="-12192" y="1024906"/>
            <a:ext cx="7859486" cy="89285"/>
            <a:chOff x="947651" y="2754884"/>
            <a:chExt cx="7257566" cy="89285"/>
          </a:xfrm>
        </p:grpSpPr>
        <p:sp>
          <p:nvSpPr>
            <p:cNvPr id="58" name="Прямоугольник 57">
              <a:extLst>
                <a:ext uri="{FF2B5EF4-FFF2-40B4-BE49-F238E27FC236}">
                  <a16:creationId xmlns:a16="http://schemas.microsoft.com/office/drawing/2014/main" xmlns="" id="{1CF208F2-9143-4141-AC47-A0AB4967D7DF}"/>
                </a:ext>
              </a:extLst>
            </p:cNvPr>
            <p:cNvSpPr/>
            <p:nvPr/>
          </p:nvSpPr>
          <p:spPr>
            <a:xfrm>
              <a:off x="947651" y="2754884"/>
              <a:ext cx="7257565" cy="52157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61" name="Прямоугольник 60">
              <a:extLst>
                <a:ext uri="{FF2B5EF4-FFF2-40B4-BE49-F238E27FC236}">
                  <a16:creationId xmlns:a16="http://schemas.microsoft.com/office/drawing/2014/main" xmlns="" id="{FC32EAD5-2317-47E3-9632-A20E23416470}"/>
                </a:ext>
              </a:extLst>
            </p:cNvPr>
            <p:cNvSpPr/>
            <p:nvPr/>
          </p:nvSpPr>
          <p:spPr>
            <a:xfrm flipV="1">
              <a:off x="947651" y="2798450"/>
              <a:ext cx="7257566" cy="45719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pic>
        <p:nvPicPr>
          <p:cNvPr id="64" name="Рисунок 63">
            <a:extLst>
              <a:ext uri="{FF2B5EF4-FFF2-40B4-BE49-F238E27FC236}">
                <a16:creationId xmlns:a16="http://schemas.microsoft.com/office/drawing/2014/main" xmlns="" id="{23F48ABF-8026-4673-AC14-205B9D6133B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341" y="197643"/>
            <a:ext cx="903513" cy="93559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79527" y="536698"/>
            <a:ext cx="40041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000" b="1" dirty="0">
                <a:solidFill>
                  <a:srgbClr val="00B050"/>
                </a:solidFill>
                <a:latin typeface="Franklin Gothic Medium" panose="020B0603020102020204" pitchFamily="34" charset="0"/>
              </a:rPr>
              <a:t>портфеля проектов «Демография»</a:t>
            </a:r>
            <a:endParaRPr lang="en-US" sz="2000" b="1" dirty="0">
              <a:solidFill>
                <a:srgbClr val="00B050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967233" y="1691263"/>
            <a:ext cx="7566272" cy="492814"/>
          </a:xfrm>
          <a:prstGeom prst="roundRect">
            <a:avLst>
              <a:gd name="adj" fmla="val 5798"/>
            </a:avLst>
          </a:prstGeom>
          <a:solidFill>
            <a:schemeClr val="lt1">
              <a:alpha val="71000"/>
            </a:schemeClr>
          </a:solidFill>
          <a:ln w="28575"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ctr"/>
            <a:r>
              <a:rPr lang="ru-RU" b="1" dirty="0" smtClean="0">
                <a:solidFill>
                  <a:srgbClr val="002060"/>
                </a:solidFill>
                <a:latin typeface="Franklin Gothic Medium" panose="020B0603020102020204" pitchFamily="34" charset="0"/>
                <a:ea typeface="Times New Roman" panose="02020603050405020304" pitchFamily="18" charset="0"/>
              </a:rPr>
              <a:t>Риск </a:t>
            </a:r>
            <a:r>
              <a:rPr lang="ru-RU" b="1" dirty="0" err="1" smtClean="0">
                <a:solidFill>
                  <a:srgbClr val="002060"/>
                </a:solidFill>
                <a:latin typeface="Franklin Gothic Medium" panose="020B0603020102020204" pitchFamily="34" charset="0"/>
                <a:ea typeface="Times New Roman" panose="02020603050405020304" pitchFamily="18" charset="0"/>
              </a:rPr>
              <a:t>недостижения</a:t>
            </a:r>
            <a:r>
              <a:rPr lang="ru-RU" b="1" dirty="0" smtClean="0">
                <a:solidFill>
                  <a:srgbClr val="002060"/>
                </a:solidFill>
                <a:latin typeface="Franklin Gothic Medium" panose="020B0603020102020204" pitchFamily="34" charset="0"/>
                <a:ea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Franklin Gothic Medium" panose="020B0603020102020204" pitchFamily="34" charset="0"/>
                <a:ea typeface="Times New Roman" panose="02020603050405020304" pitchFamily="18" charset="0"/>
              </a:rPr>
              <a:t>целевого показателя «суммарный коэффициент рождаемости», установленный Минтрудом России для Югры </a:t>
            </a:r>
            <a:endParaRPr lang="ru-RU" b="1" dirty="0" smtClean="0">
              <a:solidFill>
                <a:srgbClr val="002060"/>
              </a:solidFill>
              <a:latin typeface="Franklin Gothic Medium" panose="020B0603020102020204" pitchFamily="34" charset="0"/>
              <a:ea typeface="Times New Roman" panose="02020603050405020304" pitchFamily="18" charset="0"/>
            </a:endParaRPr>
          </a:p>
          <a:p>
            <a:pPr lvl="0" algn="ctr"/>
            <a:r>
              <a:rPr lang="ru-RU" b="1" dirty="0" smtClean="0">
                <a:solidFill>
                  <a:srgbClr val="002060"/>
                </a:solidFill>
                <a:latin typeface="Franklin Gothic Medium" panose="020B0603020102020204" pitchFamily="34" charset="0"/>
                <a:ea typeface="Times New Roman" panose="02020603050405020304" pitchFamily="18" charset="0"/>
              </a:rPr>
              <a:t>в </a:t>
            </a:r>
            <a:r>
              <a:rPr lang="ru-RU" b="1" dirty="0">
                <a:solidFill>
                  <a:srgbClr val="002060"/>
                </a:solidFill>
                <a:latin typeface="Franklin Gothic Medium" panose="020B0603020102020204" pitchFamily="34" charset="0"/>
                <a:ea typeface="Times New Roman" panose="02020603050405020304" pitchFamily="18" charset="0"/>
              </a:rPr>
              <a:t>2019 году – </a:t>
            </a:r>
            <a:r>
              <a:rPr lang="ru-RU" b="1" dirty="0" smtClean="0">
                <a:solidFill>
                  <a:srgbClr val="002060"/>
                </a:solidFill>
                <a:latin typeface="Franklin Gothic Medium" panose="020B0603020102020204" pitchFamily="34" charset="0"/>
                <a:ea typeface="Times New Roman" panose="02020603050405020304" pitchFamily="18" charset="0"/>
              </a:rPr>
              <a:t>1,892 в связи с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ru-RU" b="1" dirty="0">
              <a:solidFill>
                <a:srgbClr val="002060"/>
              </a:solidFill>
              <a:latin typeface="Franklin Gothic Medium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931" y="1691263"/>
            <a:ext cx="212291" cy="626933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804481" y="2391793"/>
            <a:ext cx="7557003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81000" algn="just">
              <a:lnSpc>
                <a:spcPct val="115000"/>
              </a:lnSpc>
              <a:spcAft>
                <a:spcPts val="0"/>
              </a:spcAft>
            </a:pPr>
            <a:endParaRPr lang="ru-RU" dirty="0" smtClean="0">
              <a:solidFill>
                <a:srgbClr val="002060"/>
              </a:solidFill>
              <a:latin typeface="Franklin Gothic Medium" panose="020B0603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81000"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2060"/>
                </a:solidFill>
                <a:latin typeface="Franklin Gothic Medium" panose="020B0603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сокращением </a:t>
            </a:r>
            <a:r>
              <a:rPr lang="ru-RU" dirty="0">
                <a:solidFill>
                  <a:srgbClr val="002060"/>
                </a:solidFill>
                <a:latin typeface="Franklin Gothic Medium" panose="020B0603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числа женщин фертильного возраста с 2004 года на 8%, с 2013 года на 3</a:t>
            </a:r>
            <a:r>
              <a:rPr lang="ru-RU" dirty="0" smtClean="0">
                <a:solidFill>
                  <a:srgbClr val="002060"/>
                </a:solidFill>
                <a:latin typeface="Franklin Gothic Medium" panose="020B0603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%;</a:t>
            </a:r>
          </a:p>
          <a:p>
            <a:pPr indent="381000" algn="just">
              <a:lnSpc>
                <a:spcPct val="115000"/>
              </a:lnSpc>
              <a:spcAft>
                <a:spcPts val="0"/>
              </a:spcAft>
            </a:pPr>
            <a:endParaRPr lang="ru-RU" dirty="0">
              <a:solidFill>
                <a:srgbClr val="002060"/>
              </a:solidFill>
              <a:latin typeface="Franklin Gothic Medium" panose="020B0603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381000"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2060"/>
                </a:solidFill>
                <a:latin typeface="Franklin Gothic Medium" panose="020B0603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сокращением </a:t>
            </a:r>
            <a:r>
              <a:rPr lang="ru-RU" dirty="0">
                <a:solidFill>
                  <a:srgbClr val="002060"/>
                </a:solidFill>
                <a:latin typeface="Franklin Gothic Medium" panose="020B0603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числа женщин в возрасте 20-34 лет с 2013 года на 26%, на которых приходится основное число рождений (в среднем 82,4% от всех рождений</a:t>
            </a:r>
            <a:r>
              <a:rPr lang="ru-RU" dirty="0" smtClean="0">
                <a:solidFill>
                  <a:srgbClr val="002060"/>
                </a:solidFill>
                <a:latin typeface="Franklin Gothic Medium" panose="020B0603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indent="381000" algn="just">
              <a:lnSpc>
                <a:spcPct val="115000"/>
              </a:lnSpc>
              <a:spcAft>
                <a:spcPts val="0"/>
              </a:spcAft>
            </a:pPr>
            <a:endParaRPr lang="ru-RU" dirty="0">
              <a:solidFill>
                <a:srgbClr val="002060"/>
              </a:solidFill>
              <a:latin typeface="Franklin Gothic Medium" panose="020B0603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381000"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2060"/>
                </a:solidFill>
                <a:latin typeface="Franklin Gothic Medium" panose="020B0603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снижением </a:t>
            </a:r>
            <a:r>
              <a:rPr lang="ru-RU" dirty="0">
                <a:solidFill>
                  <a:srgbClr val="002060"/>
                </a:solidFill>
                <a:latin typeface="Franklin Gothic Medium" panose="020B0603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рождаемости и абсолютного числа рождений с 2013 года на 16%.</a:t>
            </a:r>
            <a:endParaRPr lang="ru-RU" dirty="0">
              <a:solidFill>
                <a:srgbClr val="002060"/>
              </a:solidFill>
              <a:effectLst/>
              <a:latin typeface="Franklin Gothic Medium" panose="020B0603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98697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479167" y="27941"/>
            <a:ext cx="8204895" cy="89620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en-US" sz="2400" b="1" dirty="0">
              <a:solidFill>
                <a:srgbClr val="4472C4">
                  <a:lumMod val="50000"/>
                </a:srgbClr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351118" y="2149234"/>
            <a:ext cx="3867234" cy="1118605"/>
          </a:xfrm>
          <a:prstGeom prst="roundRect">
            <a:avLst>
              <a:gd name="adj" fmla="val 9447"/>
            </a:avLst>
          </a:prstGeom>
          <a:solidFill>
            <a:schemeClr val="lt1">
              <a:alpha val="71000"/>
            </a:schemeClr>
          </a:solidFill>
          <a:ln w="28575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  <a:latin typeface="Franklin Gothic Medium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24403" y="2186687"/>
            <a:ext cx="3714592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spcBef>
                <a:spcPts val="750"/>
              </a:spcBef>
              <a:buSzPts val="1500"/>
            </a:pPr>
            <a:r>
              <a:rPr lang="ru-RU" sz="1400" kern="0" dirty="0">
                <a:solidFill>
                  <a:srgbClr val="002060"/>
                </a:solidFill>
                <a:latin typeface="Franklin Gothic Medium" panose="020B0603020102020204" pitchFamily="34" charset="0"/>
                <a:cs typeface="Times New Roman" panose="02020603050405020304" pitchFamily="18" charset="0"/>
              </a:rPr>
              <a:t>Внедрение «дворового» социального менеджмента для граждан «55+» (адресная работа с гражданами по вовлечению их в культурно-досуговые, физкультурно-оздоровительные мероприятия) </a:t>
            </a:r>
          </a:p>
          <a:p>
            <a:pPr algn="ctr"/>
            <a:endParaRPr lang="ru-RU" sz="1500" dirty="0">
              <a:solidFill>
                <a:schemeClr val="accent1">
                  <a:lumMod val="50000"/>
                </a:schemeClr>
              </a:solidFill>
              <a:latin typeface="Franklin Gothic Medium" pitchFamily="34" charset="0"/>
            </a:endParaRPr>
          </a:p>
        </p:txBody>
      </p:sp>
      <p:grpSp>
        <p:nvGrpSpPr>
          <p:cNvPr id="55" name="Группа 54">
            <a:extLst>
              <a:ext uri="{FF2B5EF4-FFF2-40B4-BE49-F238E27FC236}">
                <a16:creationId xmlns:a16="http://schemas.microsoft.com/office/drawing/2014/main" xmlns="" id="{2EA95D50-85BF-4E5B-A1B6-16FB428D6EBE}"/>
              </a:ext>
            </a:extLst>
          </p:cNvPr>
          <p:cNvGrpSpPr/>
          <p:nvPr/>
        </p:nvGrpSpPr>
        <p:grpSpPr>
          <a:xfrm>
            <a:off x="-12192" y="1024906"/>
            <a:ext cx="7859486" cy="89285"/>
            <a:chOff x="947651" y="2754884"/>
            <a:chExt cx="7257566" cy="89285"/>
          </a:xfrm>
        </p:grpSpPr>
        <p:sp>
          <p:nvSpPr>
            <p:cNvPr id="58" name="Прямоугольник 57">
              <a:extLst>
                <a:ext uri="{FF2B5EF4-FFF2-40B4-BE49-F238E27FC236}">
                  <a16:creationId xmlns:a16="http://schemas.microsoft.com/office/drawing/2014/main" xmlns="" id="{1CF208F2-9143-4141-AC47-A0AB4967D7DF}"/>
                </a:ext>
              </a:extLst>
            </p:cNvPr>
            <p:cNvSpPr/>
            <p:nvPr/>
          </p:nvSpPr>
          <p:spPr>
            <a:xfrm>
              <a:off x="947651" y="2754884"/>
              <a:ext cx="7257565" cy="52157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61" name="Прямоугольник 60">
              <a:extLst>
                <a:ext uri="{FF2B5EF4-FFF2-40B4-BE49-F238E27FC236}">
                  <a16:creationId xmlns:a16="http://schemas.microsoft.com/office/drawing/2014/main" xmlns="" id="{FC32EAD5-2317-47E3-9632-A20E23416470}"/>
                </a:ext>
              </a:extLst>
            </p:cNvPr>
            <p:cNvSpPr/>
            <p:nvPr/>
          </p:nvSpPr>
          <p:spPr>
            <a:xfrm flipV="1">
              <a:off x="947651" y="2798450"/>
              <a:ext cx="7257566" cy="45719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pic>
        <p:nvPicPr>
          <p:cNvPr id="64" name="Рисунок 63">
            <a:extLst>
              <a:ext uri="{FF2B5EF4-FFF2-40B4-BE49-F238E27FC236}">
                <a16:creationId xmlns:a16="http://schemas.microsoft.com/office/drawing/2014/main" xmlns="" id="{23F48ABF-8026-4673-AC14-205B9D6133B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341" y="197643"/>
            <a:ext cx="903513" cy="935598"/>
          </a:xfrm>
          <a:prstGeom prst="rect">
            <a:avLst/>
          </a:prstGeom>
        </p:spPr>
      </p:pic>
      <p:sp>
        <p:nvSpPr>
          <p:cNvPr id="16" name="Скругленный прямоугольник 15"/>
          <p:cNvSpPr/>
          <p:nvPr/>
        </p:nvSpPr>
        <p:spPr>
          <a:xfrm>
            <a:off x="365477" y="3432653"/>
            <a:ext cx="3861162" cy="616903"/>
          </a:xfrm>
          <a:prstGeom prst="roundRect">
            <a:avLst>
              <a:gd name="adj" fmla="val 15025"/>
            </a:avLst>
          </a:prstGeom>
          <a:solidFill>
            <a:schemeClr val="lt1">
              <a:alpha val="71000"/>
            </a:schemeClr>
          </a:solidFill>
          <a:ln w="28575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lnSpc>
                <a:spcPct val="90000"/>
              </a:lnSpc>
              <a:spcBef>
                <a:spcPts val="750"/>
              </a:spcBef>
              <a:buSzPts val="1500"/>
            </a:pPr>
            <a:r>
              <a:rPr lang="ru-RU" sz="1400" kern="0" dirty="0">
                <a:solidFill>
                  <a:srgbClr val="002060"/>
                </a:solidFill>
                <a:latin typeface="Franklin Gothic Medium" panose="020B0603020102020204" pitchFamily="34" charset="0"/>
                <a:cs typeface="Times New Roman" panose="02020603050405020304" pitchFamily="18" charset="0"/>
              </a:rPr>
              <a:t>Развитие </a:t>
            </a:r>
            <a:r>
              <a:rPr lang="ru-RU" sz="1400" kern="0" dirty="0" err="1">
                <a:solidFill>
                  <a:srgbClr val="002060"/>
                </a:solidFill>
                <a:latin typeface="Franklin Gothic Medium" panose="020B0603020102020204" pitchFamily="34" charset="0"/>
                <a:cs typeface="Times New Roman" panose="02020603050405020304" pitchFamily="18" charset="0"/>
              </a:rPr>
              <a:t>геронтоволонтерского</a:t>
            </a:r>
            <a:r>
              <a:rPr lang="ru-RU" sz="1400" kern="0" dirty="0">
                <a:solidFill>
                  <a:srgbClr val="002060"/>
                </a:solidFill>
                <a:latin typeface="Franklin Gothic Medium" panose="020B0603020102020204" pitchFamily="34" charset="0"/>
                <a:cs typeface="Times New Roman" panose="02020603050405020304" pitchFamily="18" charset="0"/>
              </a:rPr>
              <a:t> движения «Волонтеры серебряного возраста»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9130" y="78139"/>
            <a:ext cx="796420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ru-RU" b="1" dirty="0">
                <a:solidFill>
                  <a:srgbClr val="00B050"/>
                </a:solidFill>
                <a:latin typeface="Franklin Gothic Medium" panose="020B0603020102020204" pitchFamily="34" charset="0"/>
              </a:rPr>
              <a:t>Региональный проект «Разработка и реализация программы системной поддержки и повышения качества жизни граждан старшего поколения» («Старшее поколение</a:t>
            </a:r>
            <a:r>
              <a:rPr lang="ru-RU" b="1" dirty="0" smtClean="0">
                <a:solidFill>
                  <a:srgbClr val="00B050"/>
                </a:solidFill>
                <a:latin typeface="Franklin Gothic Medium" panose="020B0603020102020204" pitchFamily="34" charset="0"/>
              </a:rPr>
              <a:t>») портфеля проектов «Демография»</a:t>
            </a:r>
            <a:endParaRPr lang="ru-RU" b="1" dirty="0">
              <a:solidFill>
                <a:srgbClr val="00B050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57525" y="4214370"/>
            <a:ext cx="3848349" cy="1271376"/>
          </a:xfrm>
          <a:prstGeom prst="roundRect">
            <a:avLst>
              <a:gd name="adj" fmla="val 8241"/>
            </a:avLst>
          </a:prstGeom>
          <a:solidFill>
            <a:schemeClr val="lt1">
              <a:alpha val="71000"/>
            </a:schemeClr>
          </a:solidFill>
          <a:ln w="28575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lnSpc>
                <a:spcPct val="90000"/>
              </a:lnSpc>
              <a:spcBef>
                <a:spcPts val="750"/>
              </a:spcBef>
              <a:buSzPts val="1500"/>
            </a:pPr>
            <a:r>
              <a:rPr lang="ru-RU" sz="1400" kern="0" dirty="0">
                <a:solidFill>
                  <a:srgbClr val="002060"/>
                </a:solidFill>
                <a:latin typeface="Franklin Gothic Medium" panose="020B0603020102020204" pitchFamily="34" charset="0"/>
                <a:cs typeface="Times New Roman" panose="02020603050405020304" pitchFamily="18" charset="0"/>
              </a:rPr>
              <a:t>Реализация программы обучения «Университет третьего возраста» (повышение уровня финансовой, правовой и информационной грамотности граждан пожилого возраста, активизации их собственного ресурсного потенциала)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65477" y="5638874"/>
            <a:ext cx="3854420" cy="733905"/>
          </a:xfrm>
          <a:prstGeom prst="roundRect">
            <a:avLst>
              <a:gd name="adj" fmla="val 9679"/>
            </a:avLst>
          </a:prstGeom>
          <a:solidFill>
            <a:schemeClr val="lt1">
              <a:alpha val="71000"/>
            </a:schemeClr>
          </a:solidFill>
          <a:ln w="28575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750"/>
              </a:spcBef>
              <a:buSzPts val="1500"/>
            </a:pPr>
            <a:r>
              <a:rPr lang="ru-RU" sz="1400" kern="0" dirty="0">
                <a:solidFill>
                  <a:srgbClr val="002060"/>
                </a:solidFill>
                <a:latin typeface="Franklin Gothic Medium" panose="020B0603020102020204" pitchFamily="34" charset="0"/>
                <a:cs typeface="Times New Roman" panose="02020603050405020304" pitchFamily="18" charset="0"/>
              </a:rPr>
              <a:t>Расширение деятельности мобильных </a:t>
            </a:r>
            <a:r>
              <a:rPr lang="ru-RU" sz="1400" kern="0" dirty="0" smtClean="0">
                <a:solidFill>
                  <a:srgbClr val="002060"/>
                </a:solidFill>
                <a:latin typeface="Franklin Gothic Medium" panose="020B0603020102020204" pitchFamily="34" charset="0"/>
                <a:cs typeface="Times New Roman" panose="02020603050405020304" pitchFamily="18" charset="0"/>
              </a:rPr>
              <a:t>бригад</a:t>
            </a:r>
            <a:endParaRPr lang="ru-RU" sz="1400" kern="0" dirty="0">
              <a:solidFill>
                <a:srgbClr val="002060"/>
              </a:solidFill>
              <a:latin typeface="Franklin Gothic Medium" panose="020B060302010202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3" name="Группа 22"/>
          <p:cNvGrpSpPr/>
          <p:nvPr/>
        </p:nvGrpSpPr>
        <p:grpSpPr>
          <a:xfrm rot="5400000">
            <a:off x="4592546" y="2435988"/>
            <a:ext cx="233481" cy="416547"/>
            <a:chOff x="4253544" y="1935826"/>
            <a:chExt cx="299892" cy="476760"/>
          </a:xfrm>
          <a:noFill/>
        </p:grpSpPr>
        <p:sp>
          <p:nvSpPr>
            <p:cNvPr id="24" name="Нашивка 65"/>
            <p:cNvSpPr/>
            <p:nvPr/>
          </p:nvSpPr>
          <p:spPr>
            <a:xfrm rot="16200000">
              <a:off x="4294908" y="1894462"/>
              <a:ext cx="217164" cy="299892"/>
            </a:xfrm>
            <a:prstGeom prst="chevron">
              <a:avLst/>
            </a:prstGeom>
            <a:grpFill/>
            <a:ln w="254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lIns="84900" tIns="42450" rIns="84900" bIns="4245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Нашивка 65"/>
            <p:cNvSpPr/>
            <p:nvPr/>
          </p:nvSpPr>
          <p:spPr>
            <a:xfrm rot="16200000">
              <a:off x="4294907" y="2154058"/>
              <a:ext cx="217165" cy="299892"/>
            </a:xfrm>
            <a:prstGeom prst="chevron">
              <a:avLst/>
            </a:prstGeom>
            <a:grpFill/>
            <a:ln w="254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lIns="84900" tIns="42450" rIns="84900" bIns="4245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6" name="Прямоугольник 25"/>
          <p:cNvSpPr/>
          <p:nvPr/>
        </p:nvSpPr>
        <p:spPr>
          <a:xfrm>
            <a:off x="4898168" y="2275649"/>
            <a:ext cx="4048686" cy="106182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buSzPts val="1500"/>
            </a:pPr>
            <a:r>
              <a:rPr lang="ru-RU" sz="1400" kern="0" dirty="0">
                <a:solidFill>
                  <a:srgbClr val="002060"/>
                </a:solidFill>
                <a:latin typeface="Franklin Gothic Medium" panose="020B0603020102020204" pitchFamily="34" charset="0"/>
                <a:cs typeface="Times New Roman" panose="02020603050405020304" pitchFamily="18" charset="0"/>
              </a:rPr>
              <a:t>30 000 граждан пожилого возраста вовлечены в  «Дворовой социальный менеджмент</a:t>
            </a:r>
            <a:r>
              <a:rPr lang="ru-RU" sz="1400" kern="0" dirty="0" smtClean="0">
                <a:solidFill>
                  <a:srgbClr val="002060"/>
                </a:solidFill>
                <a:latin typeface="Franklin Gothic Medium" panose="020B0603020102020204" pitchFamily="34" charset="0"/>
                <a:cs typeface="Times New Roman" panose="02020603050405020304" pitchFamily="18" charset="0"/>
              </a:rPr>
              <a:t>». На базе 24 организаций социального </a:t>
            </a:r>
            <a:r>
              <a:rPr lang="ru-RU" sz="1400" kern="0" dirty="0">
                <a:solidFill>
                  <a:srgbClr val="002060"/>
                </a:solidFill>
                <a:latin typeface="Franklin Gothic Medium" panose="020B0603020102020204" pitchFamily="34" charset="0"/>
                <a:cs typeface="Times New Roman" panose="02020603050405020304" pitchFamily="18" charset="0"/>
              </a:rPr>
              <a:t>обслуживания для пожилых </a:t>
            </a:r>
            <a:r>
              <a:rPr lang="ru-RU" sz="1400" kern="0" dirty="0" smtClean="0">
                <a:solidFill>
                  <a:srgbClr val="002060"/>
                </a:solidFill>
                <a:latin typeface="Franklin Gothic Medium" panose="020B0603020102020204" pitchFamily="34" charset="0"/>
                <a:cs typeface="Times New Roman" panose="02020603050405020304" pitchFamily="18" charset="0"/>
              </a:rPr>
              <a:t>граждан проходят занятия физкультурой </a:t>
            </a:r>
            <a:endParaRPr lang="ru-RU" sz="1400" kern="0" dirty="0">
              <a:solidFill>
                <a:srgbClr val="002060"/>
              </a:solidFill>
              <a:latin typeface="Franklin Gothic Medium" panose="020B060302010202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8" name="Группа 27"/>
          <p:cNvGrpSpPr/>
          <p:nvPr/>
        </p:nvGrpSpPr>
        <p:grpSpPr>
          <a:xfrm rot="5400000">
            <a:off x="4592546" y="3526595"/>
            <a:ext cx="233481" cy="416547"/>
            <a:chOff x="4253544" y="1935826"/>
            <a:chExt cx="299892" cy="476760"/>
          </a:xfrm>
          <a:noFill/>
        </p:grpSpPr>
        <p:sp>
          <p:nvSpPr>
            <p:cNvPr id="29" name="Нашивка 65"/>
            <p:cNvSpPr/>
            <p:nvPr/>
          </p:nvSpPr>
          <p:spPr>
            <a:xfrm rot="16200000">
              <a:off x="4294908" y="1894462"/>
              <a:ext cx="217164" cy="299892"/>
            </a:xfrm>
            <a:prstGeom prst="chevron">
              <a:avLst/>
            </a:prstGeom>
            <a:grpFill/>
            <a:ln w="254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lIns="84900" tIns="42450" rIns="84900" bIns="4245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Нашивка 65"/>
            <p:cNvSpPr/>
            <p:nvPr/>
          </p:nvSpPr>
          <p:spPr>
            <a:xfrm rot="16200000">
              <a:off x="4294907" y="2154058"/>
              <a:ext cx="217165" cy="299892"/>
            </a:xfrm>
            <a:prstGeom prst="chevron">
              <a:avLst/>
            </a:prstGeom>
            <a:grpFill/>
            <a:ln w="254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lIns="84900" tIns="42450" rIns="84900" bIns="4245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1" name="Прямоугольник 30"/>
          <p:cNvSpPr/>
          <p:nvPr/>
        </p:nvSpPr>
        <p:spPr>
          <a:xfrm>
            <a:off x="4917276" y="3404088"/>
            <a:ext cx="3577822" cy="6740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buSzPts val="1500"/>
            </a:pPr>
            <a:r>
              <a:rPr lang="ru-RU" sz="1400" kern="0" dirty="0" smtClean="0">
                <a:solidFill>
                  <a:srgbClr val="002060"/>
                </a:solidFill>
                <a:latin typeface="Franklin Gothic Medium" panose="020B0603020102020204" pitchFamily="34" charset="0"/>
                <a:cs typeface="Times New Roman" panose="02020603050405020304" pitchFamily="18" charset="0"/>
              </a:rPr>
              <a:t>Численность </a:t>
            </a:r>
            <a:r>
              <a:rPr lang="ru-RU" sz="1400" kern="0" dirty="0">
                <a:solidFill>
                  <a:srgbClr val="002060"/>
                </a:solidFill>
                <a:latin typeface="Franklin Gothic Medium" panose="020B0603020102020204" pitchFamily="34" charset="0"/>
                <a:cs typeface="Times New Roman" panose="02020603050405020304" pitchFamily="18" charset="0"/>
              </a:rPr>
              <a:t>волонтеров серебряного возраста </a:t>
            </a:r>
            <a:r>
              <a:rPr lang="ru-RU" sz="1400" kern="0" dirty="0" smtClean="0">
                <a:solidFill>
                  <a:srgbClr val="002060"/>
                </a:solidFill>
                <a:latin typeface="Franklin Gothic Medium" panose="020B0603020102020204" pitchFamily="34" charset="0"/>
                <a:cs typeface="Times New Roman" panose="02020603050405020304" pitchFamily="18" charset="0"/>
              </a:rPr>
              <a:t>более 500 человек, к </a:t>
            </a:r>
            <a:r>
              <a:rPr lang="ru-RU" sz="1400" kern="0" dirty="0">
                <a:solidFill>
                  <a:srgbClr val="002060"/>
                </a:solidFill>
                <a:latin typeface="Franklin Gothic Medium" panose="020B0603020102020204" pitchFamily="34" charset="0"/>
                <a:cs typeface="Times New Roman" panose="02020603050405020304" pitchFamily="18" charset="0"/>
              </a:rPr>
              <a:t>2024 году достигает 1000 человек</a:t>
            </a:r>
          </a:p>
        </p:txBody>
      </p:sp>
      <p:grpSp>
        <p:nvGrpSpPr>
          <p:cNvPr id="32" name="Группа 31"/>
          <p:cNvGrpSpPr/>
          <p:nvPr/>
        </p:nvGrpSpPr>
        <p:grpSpPr>
          <a:xfrm rot="5400000">
            <a:off x="4611082" y="4617202"/>
            <a:ext cx="233481" cy="416547"/>
            <a:chOff x="4253544" y="1935826"/>
            <a:chExt cx="299892" cy="476760"/>
          </a:xfrm>
          <a:noFill/>
        </p:grpSpPr>
        <p:sp>
          <p:nvSpPr>
            <p:cNvPr id="34" name="Нашивка 65"/>
            <p:cNvSpPr/>
            <p:nvPr/>
          </p:nvSpPr>
          <p:spPr>
            <a:xfrm rot="16200000">
              <a:off x="4294908" y="1894462"/>
              <a:ext cx="217164" cy="299892"/>
            </a:xfrm>
            <a:prstGeom prst="chevron">
              <a:avLst/>
            </a:prstGeom>
            <a:grpFill/>
            <a:ln w="254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lIns="84900" tIns="42450" rIns="84900" bIns="4245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" name="Нашивка 65"/>
            <p:cNvSpPr/>
            <p:nvPr/>
          </p:nvSpPr>
          <p:spPr>
            <a:xfrm rot="16200000">
              <a:off x="4294907" y="2154058"/>
              <a:ext cx="217165" cy="299892"/>
            </a:xfrm>
            <a:prstGeom prst="chevron">
              <a:avLst/>
            </a:prstGeom>
            <a:grpFill/>
            <a:ln w="254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lIns="84900" tIns="42450" rIns="84900" bIns="4245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7" name="Прямоугольник 36"/>
          <p:cNvSpPr/>
          <p:nvPr/>
        </p:nvSpPr>
        <p:spPr>
          <a:xfrm>
            <a:off x="4898168" y="4513041"/>
            <a:ext cx="3596929" cy="6740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buSzPts val="1500"/>
            </a:pPr>
            <a:r>
              <a:rPr lang="ru-RU" sz="1400" kern="0" dirty="0" smtClean="0">
                <a:solidFill>
                  <a:srgbClr val="002060"/>
                </a:solidFill>
                <a:latin typeface="Franklin Gothic Medium" panose="020B0603020102020204" pitchFamily="34" charset="0"/>
                <a:cs typeface="Times New Roman" panose="02020603050405020304" pitchFamily="18" charset="0"/>
              </a:rPr>
              <a:t>3 000 </a:t>
            </a:r>
            <a:r>
              <a:rPr lang="ru-RU" sz="1400" kern="0" dirty="0">
                <a:solidFill>
                  <a:srgbClr val="002060"/>
                </a:solidFill>
                <a:latin typeface="Franklin Gothic Medium" panose="020B0603020102020204" pitchFamily="34" charset="0"/>
                <a:cs typeface="Times New Roman" panose="02020603050405020304" pitchFamily="18" charset="0"/>
              </a:rPr>
              <a:t>граждан пожилого возраста  проходят </a:t>
            </a:r>
            <a:r>
              <a:rPr lang="ru-RU" sz="1400" kern="0" dirty="0" smtClean="0">
                <a:solidFill>
                  <a:srgbClr val="002060"/>
                </a:solidFill>
                <a:latin typeface="Franklin Gothic Medium" panose="020B0603020102020204" pitchFamily="34" charset="0"/>
                <a:cs typeface="Times New Roman" panose="02020603050405020304" pitchFamily="18" charset="0"/>
              </a:rPr>
              <a:t>программу </a:t>
            </a:r>
            <a:r>
              <a:rPr lang="ru-RU" sz="1400" kern="0" dirty="0">
                <a:solidFill>
                  <a:srgbClr val="002060"/>
                </a:solidFill>
                <a:latin typeface="Franklin Gothic Medium" panose="020B0603020102020204" pitchFamily="34" charset="0"/>
                <a:cs typeface="Times New Roman" panose="02020603050405020304" pitchFamily="18" charset="0"/>
              </a:rPr>
              <a:t>«Университет третьего возраста»</a:t>
            </a:r>
          </a:p>
        </p:txBody>
      </p:sp>
      <p:grpSp>
        <p:nvGrpSpPr>
          <p:cNvPr id="38" name="Группа 37"/>
          <p:cNvGrpSpPr/>
          <p:nvPr/>
        </p:nvGrpSpPr>
        <p:grpSpPr>
          <a:xfrm rot="5400000">
            <a:off x="4611082" y="5756971"/>
            <a:ext cx="233481" cy="416547"/>
            <a:chOff x="4253544" y="1935826"/>
            <a:chExt cx="299892" cy="476760"/>
          </a:xfrm>
          <a:noFill/>
        </p:grpSpPr>
        <p:sp>
          <p:nvSpPr>
            <p:cNvPr id="39" name="Нашивка 65"/>
            <p:cNvSpPr/>
            <p:nvPr/>
          </p:nvSpPr>
          <p:spPr>
            <a:xfrm rot="16200000">
              <a:off x="4294908" y="1894462"/>
              <a:ext cx="217164" cy="299892"/>
            </a:xfrm>
            <a:prstGeom prst="chevron">
              <a:avLst/>
            </a:prstGeom>
            <a:grpFill/>
            <a:ln w="254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lIns="84900" tIns="42450" rIns="84900" bIns="4245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" name="Нашивка 65"/>
            <p:cNvSpPr/>
            <p:nvPr/>
          </p:nvSpPr>
          <p:spPr>
            <a:xfrm rot="16200000">
              <a:off x="4294907" y="2154058"/>
              <a:ext cx="217165" cy="299892"/>
            </a:xfrm>
            <a:prstGeom prst="chevron">
              <a:avLst/>
            </a:prstGeom>
            <a:grpFill/>
            <a:ln w="254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lIns="84900" tIns="42450" rIns="84900" bIns="4245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1" name="Прямоугольник 40"/>
          <p:cNvSpPr/>
          <p:nvPr/>
        </p:nvSpPr>
        <p:spPr>
          <a:xfrm>
            <a:off x="4902974" y="5807282"/>
            <a:ext cx="3568208" cy="4801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buSzPts val="1500"/>
            </a:pPr>
            <a:r>
              <a:rPr lang="ru-RU" sz="1400" kern="0" dirty="0" smtClean="0">
                <a:solidFill>
                  <a:srgbClr val="002060"/>
                </a:solidFill>
                <a:latin typeface="Franklin Gothic Medium" panose="020B0603020102020204" pitchFamily="34" charset="0"/>
                <a:cs typeface="Times New Roman" panose="02020603050405020304" pitchFamily="18" charset="0"/>
              </a:rPr>
              <a:t>Число </a:t>
            </a:r>
            <a:r>
              <a:rPr lang="ru-RU" sz="1400" kern="0" dirty="0">
                <a:solidFill>
                  <a:srgbClr val="002060"/>
                </a:solidFill>
                <a:latin typeface="Franklin Gothic Medium" panose="020B0603020102020204" pitchFamily="34" charset="0"/>
                <a:cs typeface="Times New Roman" panose="02020603050405020304" pitchFamily="18" charset="0"/>
              </a:rPr>
              <a:t>«мобильных бригад» </a:t>
            </a:r>
            <a:r>
              <a:rPr lang="ru-RU" sz="1400" kern="0" dirty="0" smtClean="0">
                <a:solidFill>
                  <a:srgbClr val="002060"/>
                </a:solidFill>
                <a:latin typeface="Franklin Gothic Medium" panose="020B0603020102020204" pitchFamily="34" charset="0"/>
                <a:cs typeface="Times New Roman" panose="02020603050405020304" pitchFamily="18" charset="0"/>
              </a:rPr>
              <a:t>увеличится </a:t>
            </a:r>
          </a:p>
          <a:p>
            <a:pPr algn="ctr">
              <a:lnSpc>
                <a:spcPct val="90000"/>
              </a:lnSpc>
              <a:buSzPts val="1500"/>
            </a:pPr>
            <a:r>
              <a:rPr lang="ru-RU" sz="1400" kern="0" dirty="0" smtClean="0">
                <a:solidFill>
                  <a:srgbClr val="002060"/>
                </a:solidFill>
                <a:latin typeface="Franklin Gothic Medium" panose="020B0603020102020204" pitchFamily="34" charset="0"/>
                <a:cs typeface="Times New Roman" panose="02020603050405020304" pitchFamily="18" charset="0"/>
              </a:rPr>
              <a:t>с </a:t>
            </a:r>
            <a:r>
              <a:rPr lang="ru-RU" sz="1400" kern="0" dirty="0">
                <a:solidFill>
                  <a:srgbClr val="002060"/>
                </a:solidFill>
                <a:latin typeface="Franklin Gothic Medium" panose="020B0603020102020204" pitchFamily="34" charset="0"/>
                <a:cs typeface="Times New Roman" panose="02020603050405020304" pitchFamily="18" charset="0"/>
              </a:rPr>
              <a:t>15 до 24</a:t>
            </a:r>
          </a:p>
        </p:txBody>
      </p:sp>
      <p:grpSp>
        <p:nvGrpSpPr>
          <p:cNvPr id="42" name="Группа 41"/>
          <p:cNvGrpSpPr/>
          <p:nvPr/>
        </p:nvGrpSpPr>
        <p:grpSpPr>
          <a:xfrm>
            <a:off x="351118" y="1315297"/>
            <a:ext cx="5593958" cy="563997"/>
            <a:chOff x="1" y="0"/>
            <a:chExt cx="8781461" cy="747389"/>
          </a:xfrm>
          <a:noFill/>
        </p:grpSpPr>
        <p:sp>
          <p:nvSpPr>
            <p:cNvPr id="43" name="Пятиугольник 42"/>
            <p:cNvSpPr/>
            <p:nvPr/>
          </p:nvSpPr>
          <p:spPr>
            <a:xfrm>
              <a:off x="1" y="0"/>
              <a:ext cx="8781461" cy="747389"/>
            </a:xfrm>
            <a:prstGeom prst="homePlate">
              <a:avLst/>
            </a:prstGeom>
            <a:grpFill/>
            <a:ln>
              <a:solidFill>
                <a:schemeClr val="tx1"/>
              </a:solidFill>
              <a:prstDash val="sysDash"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sp>
        <p:sp>
          <p:nvSpPr>
            <p:cNvPr id="44" name="Пятиугольник 4"/>
            <p:cNvSpPr/>
            <p:nvPr/>
          </p:nvSpPr>
          <p:spPr>
            <a:xfrm>
              <a:off x="56109" y="196209"/>
              <a:ext cx="8428703" cy="442384"/>
            </a:xfrm>
            <a:prstGeom prst="rect">
              <a:avLst/>
            </a:prstGeom>
            <a:grpFill/>
            <a:ln>
              <a:noFill/>
              <a:prstDash val="sysDash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spcFirstLastPara="0" vert="horz" wrap="square" lIns="56007" tIns="28004" rIns="14002" bIns="28004" numCol="1" spcCol="1270" anchor="ctr" anchorCtr="0">
              <a:noAutofit/>
            </a:bodyPr>
            <a:lstStyle/>
            <a:p>
              <a:pPr algn="ctr" defTabSz="4667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dirty="0">
                  <a:solidFill>
                    <a:srgbClr val="FF0000"/>
                  </a:solidFill>
                </a:rPr>
                <a:t>Увеличение ожидаемой продолжительности здоровой жизни до 67 лет</a:t>
              </a:r>
            </a:p>
          </p:txBody>
        </p:sp>
      </p:grpSp>
      <p:pic>
        <p:nvPicPr>
          <p:cNvPr id="45" name="Picture 2" descr="O:\Работа\31.01.2019\0221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3279" y="1148535"/>
            <a:ext cx="1438463" cy="1057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0536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479167" y="27941"/>
            <a:ext cx="8204895" cy="89620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en-US" sz="2400" b="1" dirty="0">
              <a:solidFill>
                <a:srgbClr val="4472C4">
                  <a:lumMod val="50000"/>
                </a:srgbClr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341675" y="2062111"/>
            <a:ext cx="4102282" cy="1085326"/>
          </a:xfrm>
          <a:prstGeom prst="roundRect">
            <a:avLst>
              <a:gd name="adj" fmla="val 16293"/>
            </a:avLst>
          </a:prstGeom>
          <a:solidFill>
            <a:schemeClr val="lt1">
              <a:alpha val="71000"/>
            </a:schemeClr>
          </a:solidFill>
          <a:ln w="28575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ru-RU" sz="1400" dirty="0" smtClean="0">
                <a:solidFill>
                  <a:srgbClr val="002060"/>
                </a:solidFill>
                <a:latin typeface="Franklin Gothic Medium" panose="020B0603020102020204" pitchFamily="34" charset="0"/>
              </a:rPr>
              <a:t>Унификация </a:t>
            </a:r>
            <a:r>
              <a:rPr lang="ru-RU" sz="1400" dirty="0">
                <a:solidFill>
                  <a:srgbClr val="002060"/>
                </a:solidFill>
                <a:latin typeface="Franklin Gothic Medium" panose="020B0603020102020204" pitchFamily="34" charset="0"/>
              </a:rPr>
              <a:t>критериев оценки обстоятельств, ухудшающих условия жизнедеятельности граждан, для определения «пакета» социальных и медицинских </a:t>
            </a:r>
            <a:r>
              <a:rPr lang="ru-RU" sz="1400" dirty="0" smtClean="0">
                <a:solidFill>
                  <a:srgbClr val="002060"/>
                </a:solidFill>
                <a:latin typeface="Franklin Gothic Medium" panose="020B0603020102020204" pitchFamily="34" charset="0"/>
              </a:rPr>
              <a:t>услуг</a:t>
            </a:r>
            <a:endParaRPr lang="ru-RU" sz="1400" dirty="0">
              <a:solidFill>
                <a:srgbClr val="002060"/>
              </a:solidFill>
              <a:latin typeface="Franklin Gothic Medium" panose="020B0603020102020204" pitchFamily="34" charset="0"/>
            </a:endParaRPr>
          </a:p>
        </p:txBody>
      </p:sp>
      <p:grpSp>
        <p:nvGrpSpPr>
          <p:cNvPr id="55" name="Группа 54">
            <a:extLst>
              <a:ext uri="{FF2B5EF4-FFF2-40B4-BE49-F238E27FC236}">
                <a16:creationId xmlns:a16="http://schemas.microsoft.com/office/drawing/2014/main" xmlns="" id="{2EA95D50-85BF-4E5B-A1B6-16FB428D6EBE}"/>
              </a:ext>
            </a:extLst>
          </p:cNvPr>
          <p:cNvGrpSpPr/>
          <p:nvPr/>
        </p:nvGrpSpPr>
        <p:grpSpPr>
          <a:xfrm>
            <a:off x="-12192" y="1024906"/>
            <a:ext cx="7859486" cy="89285"/>
            <a:chOff x="947651" y="2754884"/>
            <a:chExt cx="7257566" cy="89285"/>
          </a:xfrm>
        </p:grpSpPr>
        <p:sp>
          <p:nvSpPr>
            <p:cNvPr id="58" name="Прямоугольник 57">
              <a:extLst>
                <a:ext uri="{FF2B5EF4-FFF2-40B4-BE49-F238E27FC236}">
                  <a16:creationId xmlns:a16="http://schemas.microsoft.com/office/drawing/2014/main" xmlns="" id="{1CF208F2-9143-4141-AC47-A0AB4967D7DF}"/>
                </a:ext>
              </a:extLst>
            </p:cNvPr>
            <p:cNvSpPr/>
            <p:nvPr/>
          </p:nvSpPr>
          <p:spPr>
            <a:xfrm>
              <a:off x="947651" y="2754884"/>
              <a:ext cx="7257565" cy="52157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61" name="Прямоугольник 60">
              <a:extLst>
                <a:ext uri="{FF2B5EF4-FFF2-40B4-BE49-F238E27FC236}">
                  <a16:creationId xmlns:a16="http://schemas.microsoft.com/office/drawing/2014/main" xmlns="" id="{FC32EAD5-2317-47E3-9632-A20E23416470}"/>
                </a:ext>
              </a:extLst>
            </p:cNvPr>
            <p:cNvSpPr/>
            <p:nvPr/>
          </p:nvSpPr>
          <p:spPr>
            <a:xfrm flipV="1">
              <a:off x="947651" y="2798450"/>
              <a:ext cx="7257566" cy="45719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pic>
        <p:nvPicPr>
          <p:cNvPr id="64" name="Рисунок 63">
            <a:extLst>
              <a:ext uri="{FF2B5EF4-FFF2-40B4-BE49-F238E27FC236}">
                <a16:creationId xmlns:a16="http://schemas.microsoft.com/office/drawing/2014/main" xmlns="" id="{23F48ABF-8026-4673-AC14-205B9D6133B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341" y="197643"/>
            <a:ext cx="903513" cy="935598"/>
          </a:xfrm>
          <a:prstGeom prst="rect">
            <a:avLst/>
          </a:prstGeom>
        </p:spPr>
      </p:pic>
      <p:sp>
        <p:nvSpPr>
          <p:cNvPr id="16" name="Скругленный прямоугольник 15"/>
          <p:cNvSpPr/>
          <p:nvPr/>
        </p:nvSpPr>
        <p:spPr>
          <a:xfrm>
            <a:off x="328551" y="3277034"/>
            <a:ext cx="4092839" cy="1865739"/>
          </a:xfrm>
          <a:prstGeom prst="roundRect">
            <a:avLst>
              <a:gd name="adj" fmla="val 15025"/>
            </a:avLst>
          </a:prstGeom>
          <a:solidFill>
            <a:schemeClr val="lt1">
              <a:alpha val="71000"/>
            </a:schemeClr>
          </a:solidFill>
          <a:ln w="28575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ru-RU" sz="1400" dirty="0" smtClean="0">
                <a:solidFill>
                  <a:srgbClr val="002060"/>
                </a:solidFill>
                <a:latin typeface="Franklin Gothic Medium" panose="020B0603020102020204" pitchFamily="34" charset="0"/>
              </a:rPr>
              <a:t>Усовершенствован </a:t>
            </a:r>
            <a:r>
              <a:rPr lang="ru-RU" sz="1400" dirty="0">
                <a:solidFill>
                  <a:srgbClr val="002060"/>
                </a:solidFill>
                <a:latin typeface="Franklin Gothic Medium" panose="020B0603020102020204" pitchFamily="34" charset="0"/>
              </a:rPr>
              <a:t>порядок выявления граждан, нуждающихся в предоставлении социальных и медицинских услуг (после однократного обращения гражданина в одну из организаций, входящих в систему долговременного ухода, должно быть обеспечено его взаимодействие с иными организациями и органами, вовлеченными в систему, по принципу «одного окна»)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9130" y="78139"/>
            <a:ext cx="796420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ru-RU" b="1" dirty="0">
                <a:solidFill>
                  <a:srgbClr val="00B050"/>
                </a:solidFill>
                <a:latin typeface="Franklin Gothic Medium" panose="020B0603020102020204" pitchFamily="34" charset="0"/>
              </a:rPr>
              <a:t>Региональный проект «Разработка и реализация программы системной поддержки и повышения качества жизни граждан старшего поколения» («Старшее поколение</a:t>
            </a:r>
            <a:r>
              <a:rPr lang="ru-RU" b="1" dirty="0" smtClean="0">
                <a:solidFill>
                  <a:srgbClr val="00B050"/>
                </a:solidFill>
                <a:latin typeface="Franklin Gothic Medium" panose="020B0603020102020204" pitchFamily="34" charset="0"/>
              </a:rPr>
              <a:t>») портфеля проектов «Демография»</a:t>
            </a:r>
            <a:endParaRPr lang="ru-RU" b="1" dirty="0">
              <a:solidFill>
                <a:srgbClr val="00B050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69654" y="5296880"/>
            <a:ext cx="4083396" cy="1130023"/>
          </a:xfrm>
          <a:prstGeom prst="roundRect">
            <a:avLst>
              <a:gd name="adj" fmla="val 13773"/>
            </a:avLst>
          </a:prstGeom>
          <a:solidFill>
            <a:schemeClr val="lt1">
              <a:alpha val="71000"/>
            </a:schemeClr>
          </a:solidFill>
          <a:ln w="28575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lnSpc>
                <a:spcPct val="90000"/>
              </a:lnSpc>
              <a:spcBef>
                <a:spcPts val="1000"/>
              </a:spcBef>
            </a:pPr>
            <a:endParaRPr lang="ru-RU" sz="1600" dirty="0">
              <a:solidFill>
                <a:srgbClr val="002060"/>
              </a:solidFill>
              <a:latin typeface="Franklin Gothic Medium" panose="020B0603020102020204" pitchFamily="34" charset="0"/>
            </a:endParaRPr>
          </a:p>
        </p:txBody>
      </p:sp>
      <p:grpSp>
        <p:nvGrpSpPr>
          <p:cNvPr id="23" name="Группа 22"/>
          <p:cNvGrpSpPr/>
          <p:nvPr/>
        </p:nvGrpSpPr>
        <p:grpSpPr>
          <a:xfrm rot="5400000">
            <a:off x="4611823" y="2474649"/>
            <a:ext cx="233481" cy="416547"/>
            <a:chOff x="4253544" y="1935826"/>
            <a:chExt cx="299892" cy="476760"/>
          </a:xfrm>
          <a:noFill/>
        </p:grpSpPr>
        <p:sp>
          <p:nvSpPr>
            <p:cNvPr id="24" name="Нашивка 65"/>
            <p:cNvSpPr/>
            <p:nvPr/>
          </p:nvSpPr>
          <p:spPr>
            <a:xfrm rot="16200000">
              <a:off x="4294908" y="1894462"/>
              <a:ext cx="217164" cy="299892"/>
            </a:xfrm>
            <a:prstGeom prst="chevron">
              <a:avLst/>
            </a:prstGeom>
            <a:grpFill/>
            <a:ln w="254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lIns="84900" tIns="42450" rIns="84900" bIns="4245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Нашивка 65"/>
            <p:cNvSpPr/>
            <p:nvPr/>
          </p:nvSpPr>
          <p:spPr>
            <a:xfrm rot="16200000">
              <a:off x="4294907" y="2154058"/>
              <a:ext cx="217165" cy="299892"/>
            </a:xfrm>
            <a:prstGeom prst="chevron">
              <a:avLst/>
            </a:prstGeom>
            <a:grpFill/>
            <a:ln w="254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lIns="84900" tIns="42450" rIns="84900" bIns="4245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8" name="Группа 27"/>
          <p:cNvGrpSpPr/>
          <p:nvPr/>
        </p:nvGrpSpPr>
        <p:grpSpPr>
          <a:xfrm rot="5400000">
            <a:off x="4640441" y="4001629"/>
            <a:ext cx="233481" cy="416547"/>
            <a:chOff x="4253544" y="1935826"/>
            <a:chExt cx="299892" cy="476760"/>
          </a:xfrm>
          <a:noFill/>
        </p:grpSpPr>
        <p:sp>
          <p:nvSpPr>
            <p:cNvPr id="29" name="Нашивка 65"/>
            <p:cNvSpPr/>
            <p:nvPr/>
          </p:nvSpPr>
          <p:spPr>
            <a:xfrm rot="16200000">
              <a:off x="4294908" y="1894462"/>
              <a:ext cx="217164" cy="299892"/>
            </a:xfrm>
            <a:prstGeom prst="chevron">
              <a:avLst/>
            </a:prstGeom>
            <a:grpFill/>
            <a:ln w="254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lIns="84900" tIns="42450" rIns="84900" bIns="4245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Нашивка 65"/>
            <p:cNvSpPr/>
            <p:nvPr/>
          </p:nvSpPr>
          <p:spPr>
            <a:xfrm rot="16200000">
              <a:off x="4294907" y="2154058"/>
              <a:ext cx="217165" cy="299892"/>
            </a:xfrm>
            <a:prstGeom prst="chevron">
              <a:avLst/>
            </a:prstGeom>
            <a:grpFill/>
            <a:ln w="254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lIns="84900" tIns="42450" rIns="84900" bIns="4245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2" name="Группа 31"/>
          <p:cNvGrpSpPr/>
          <p:nvPr/>
        </p:nvGrpSpPr>
        <p:grpSpPr>
          <a:xfrm rot="5400000">
            <a:off x="4648895" y="5576554"/>
            <a:ext cx="233481" cy="416547"/>
            <a:chOff x="4253544" y="1935826"/>
            <a:chExt cx="299892" cy="476760"/>
          </a:xfrm>
          <a:noFill/>
        </p:grpSpPr>
        <p:sp>
          <p:nvSpPr>
            <p:cNvPr id="34" name="Нашивка 65"/>
            <p:cNvSpPr/>
            <p:nvPr/>
          </p:nvSpPr>
          <p:spPr>
            <a:xfrm rot="16200000">
              <a:off x="4294908" y="1894462"/>
              <a:ext cx="217164" cy="299892"/>
            </a:xfrm>
            <a:prstGeom prst="chevron">
              <a:avLst/>
            </a:prstGeom>
            <a:grpFill/>
            <a:ln w="254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lIns="84900" tIns="42450" rIns="84900" bIns="4245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" name="Нашивка 65"/>
            <p:cNvSpPr/>
            <p:nvPr/>
          </p:nvSpPr>
          <p:spPr>
            <a:xfrm rot="16200000">
              <a:off x="4294907" y="2154058"/>
              <a:ext cx="217165" cy="299892"/>
            </a:xfrm>
            <a:prstGeom prst="chevron">
              <a:avLst/>
            </a:prstGeom>
            <a:grpFill/>
            <a:ln w="254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lIns="84900" tIns="42450" rIns="84900" bIns="4245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42" name="Группа 41"/>
          <p:cNvGrpSpPr/>
          <p:nvPr/>
        </p:nvGrpSpPr>
        <p:grpSpPr>
          <a:xfrm>
            <a:off x="351118" y="1315297"/>
            <a:ext cx="5593958" cy="563997"/>
            <a:chOff x="1" y="0"/>
            <a:chExt cx="8781461" cy="747389"/>
          </a:xfrm>
          <a:noFill/>
        </p:grpSpPr>
        <p:sp>
          <p:nvSpPr>
            <p:cNvPr id="43" name="Пятиугольник 42"/>
            <p:cNvSpPr/>
            <p:nvPr/>
          </p:nvSpPr>
          <p:spPr>
            <a:xfrm>
              <a:off x="1" y="0"/>
              <a:ext cx="8781461" cy="747389"/>
            </a:xfrm>
            <a:prstGeom prst="homePlate">
              <a:avLst/>
            </a:prstGeom>
            <a:grpFill/>
            <a:ln>
              <a:solidFill>
                <a:schemeClr val="tx1"/>
              </a:solidFill>
              <a:prstDash val="sysDash"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sp>
        <p:sp>
          <p:nvSpPr>
            <p:cNvPr id="44" name="Пятиугольник 4"/>
            <p:cNvSpPr/>
            <p:nvPr/>
          </p:nvSpPr>
          <p:spPr>
            <a:xfrm>
              <a:off x="1" y="169617"/>
              <a:ext cx="8428702" cy="442384"/>
            </a:xfrm>
            <a:prstGeom prst="rect">
              <a:avLst/>
            </a:prstGeom>
            <a:grpFill/>
            <a:ln>
              <a:noFill/>
              <a:prstDash val="sysDash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spcFirstLastPara="0" vert="horz" wrap="square" lIns="56007" tIns="28004" rIns="14002" bIns="28004" numCol="1" spcCol="1270" anchor="ctr" anchorCtr="0">
              <a:noAutofit/>
            </a:bodyPr>
            <a:lstStyle/>
            <a:p>
              <a:pPr lvl="0" algn="ctr"/>
              <a:r>
                <a:rPr lang="ru-RU" sz="1600" kern="0" dirty="0" smtClean="0">
                  <a:solidFill>
                    <a:srgbClr val="FF0000"/>
                  </a:solidFill>
                  <a:latin typeface="Franklin Gothic Medium" panose="020B0603020102020204" pitchFamily="34" charset="0"/>
                </a:rPr>
                <a:t>Система </a:t>
              </a:r>
              <a:r>
                <a:rPr lang="ru-RU" sz="1600" kern="0" dirty="0">
                  <a:solidFill>
                    <a:srgbClr val="FF0000"/>
                  </a:solidFill>
                  <a:latin typeface="Franklin Gothic Medium" panose="020B0603020102020204" pitchFamily="34" charset="0"/>
                </a:rPr>
                <a:t>долговременного ухода за гражданами пожилого возраста и инвалидами</a:t>
              </a:r>
            </a:p>
          </p:txBody>
        </p:sp>
      </p:grp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8572" y="1168466"/>
            <a:ext cx="997011" cy="107387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15427" y="5372894"/>
            <a:ext cx="4119086" cy="13839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ru-RU" sz="1400" dirty="0" smtClean="0">
                <a:solidFill>
                  <a:srgbClr val="002060"/>
                </a:solidFill>
                <a:latin typeface="Franklin Gothic Medium" panose="020B0603020102020204" pitchFamily="34" charset="0"/>
              </a:rPr>
              <a:t>Синхронизация отраслевых информационных систем, для </a:t>
            </a:r>
            <a:r>
              <a:rPr lang="ru-RU" sz="1400" dirty="0">
                <a:solidFill>
                  <a:srgbClr val="002060"/>
                </a:solidFill>
                <a:latin typeface="Franklin Gothic Medium" panose="020B0603020102020204" pitchFamily="34" charset="0"/>
              </a:rPr>
              <a:t>своевременного обмена </a:t>
            </a:r>
            <a:r>
              <a:rPr lang="ru-RU" sz="1400" dirty="0" smtClean="0">
                <a:solidFill>
                  <a:srgbClr val="002060"/>
                </a:solidFill>
                <a:latin typeface="Franklin Gothic Medium" panose="020B0603020102020204" pitchFamily="34" charset="0"/>
              </a:rPr>
              <a:t>информацией,</a:t>
            </a:r>
            <a:r>
              <a:rPr lang="ru-RU" sz="1400" dirty="0" smtClean="0">
                <a:solidFill>
                  <a:prstClr val="black"/>
                </a:solidFill>
              </a:rPr>
              <a:t> </a:t>
            </a:r>
            <a:r>
              <a:rPr lang="ru-RU" sz="1400" dirty="0" smtClean="0">
                <a:solidFill>
                  <a:srgbClr val="002060"/>
                </a:solidFill>
                <a:latin typeface="Franklin Gothic Medium" panose="020B0603020102020204" pitchFamily="34" charset="0"/>
              </a:rPr>
              <a:t>необходимой </a:t>
            </a:r>
            <a:r>
              <a:rPr lang="ru-RU" sz="1400" dirty="0">
                <a:solidFill>
                  <a:srgbClr val="002060"/>
                </a:solidFill>
                <a:latin typeface="Franklin Gothic Medium" panose="020B0603020102020204" pitchFamily="34" charset="0"/>
              </a:rPr>
              <a:t>для организации социального обслуживания и медицинской помощи гражданам</a:t>
            </a:r>
          </a:p>
          <a:p>
            <a:pPr lvl="0" algn="ctr">
              <a:lnSpc>
                <a:spcPct val="90000"/>
              </a:lnSpc>
              <a:spcBef>
                <a:spcPts val="1000"/>
              </a:spcBef>
            </a:pPr>
            <a:endParaRPr lang="ru-RU" sz="1400" dirty="0" smtClean="0">
              <a:solidFill>
                <a:srgbClr val="002060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24986" y="3087811"/>
            <a:ext cx="3820939" cy="14496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ctr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</a:rPr>
              <a:t>В ноябре 2019 года в г. Радужный открытие социально-реабилитационного отделения, с обеспечением инвалидов с психическими расстройствами социальными услугами в условиях круглосуточного пребывания по путевочной системе (технология «Передышка»)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045122" y="5524875"/>
            <a:ext cx="3719732" cy="674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ctr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400" b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</a:rPr>
              <a:t>Внедрение новых дополнительных услуг «Детский сад для пожилых», «Лагерь для пожилых»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988063" y="4616663"/>
            <a:ext cx="3659076" cy="674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ctr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400" b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</a:rPr>
              <a:t>Внедрение на базе </a:t>
            </a:r>
            <a:r>
              <a:rPr kumimoji="0" lang="ru-RU" sz="140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</a:rPr>
              <a:t>1</a:t>
            </a:r>
            <a:r>
              <a:rPr kumimoji="0" lang="ru-RU" sz="1400" b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</a:rPr>
              <a:t> стационарной организации технологии «Сопровождаемое проживание» с охватом </a:t>
            </a:r>
            <a:r>
              <a:rPr kumimoji="0" lang="ru-RU" sz="140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</a:rPr>
              <a:t>5</a:t>
            </a:r>
            <a:r>
              <a:rPr kumimoji="0" lang="ru-RU" sz="1400" b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</a:rPr>
              <a:t> человек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5125915" y="2334556"/>
            <a:ext cx="3558147" cy="674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ctr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400" b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</a:rPr>
              <a:t>Внедрение технологии тренировочных квартир на базе комплексных центров социального обслуживания</a:t>
            </a:r>
            <a:r>
              <a:rPr kumimoji="0" lang="ru-RU" sz="1400" b="0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</a:rPr>
              <a:t> населения</a:t>
            </a:r>
            <a:endParaRPr kumimoji="0" lang="ru-RU" sz="1400" b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Franklin Gothic Medium" panose="020B060302010202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3345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3336</TotalTime>
  <Words>946</Words>
  <Application>Microsoft Office PowerPoint</Application>
  <PresentationFormat>Экран (4:3)</PresentationFormat>
  <Paragraphs>119</Paragraphs>
  <Slides>11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21" baseType="lpstr">
      <vt:lpstr>Arial Unicode MS</vt:lpstr>
      <vt:lpstr>Arial</vt:lpstr>
      <vt:lpstr>Calibri</vt:lpstr>
      <vt:lpstr>Calibri Light</vt:lpstr>
      <vt:lpstr>Cambria</vt:lpstr>
      <vt:lpstr>Franklin Gothic Medium</vt:lpstr>
      <vt:lpstr>Times New Roman</vt:lpstr>
      <vt:lpstr>TimesNewRomanPSMT</vt:lpstr>
      <vt:lpstr>Office Theme</vt:lpstr>
      <vt:lpstr>1_Office Theme</vt:lpstr>
      <vt:lpstr>О социальном и демографическом развитии в Ханты-Мансийском автономном округе – Югре:  опыт, перспективы развития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Иванова Катерина Викторовна</cp:lastModifiedBy>
  <cp:revision>317</cp:revision>
  <cp:lastPrinted>2019-05-31T15:06:09Z</cp:lastPrinted>
  <dcterms:created xsi:type="dcterms:W3CDTF">2018-09-04T12:10:47Z</dcterms:created>
  <dcterms:modified xsi:type="dcterms:W3CDTF">2019-06-03T05:57:29Z</dcterms:modified>
</cp:coreProperties>
</file>